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829" r:id="rId2"/>
    <p:sldId id="259" r:id="rId3"/>
    <p:sldId id="1104" r:id="rId4"/>
    <p:sldId id="1105" r:id="rId5"/>
    <p:sldId id="1153" r:id="rId6"/>
    <p:sldId id="1154" r:id="rId7"/>
    <p:sldId id="1155" r:id="rId8"/>
    <p:sldId id="1108" r:id="rId9"/>
    <p:sldId id="799" r:id="rId10"/>
    <p:sldId id="1118" r:id="rId11"/>
    <p:sldId id="1119" r:id="rId12"/>
    <p:sldId id="1120" r:id="rId13"/>
    <p:sldId id="1121" r:id="rId14"/>
    <p:sldId id="1109" r:id="rId15"/>
    <p:sldId id="1122" r:id="rId16"/>
    <p:sldId id="1123" r:id="rId17"/>
    <p:sldId id="1124" r:id="rId18"/>
    <p:sldId id="1145" r:id="rId19"/>
    <p:sldId id="1110" r:id="rId20"/>
    <p:sldId id="1125" r:id="rId21"/>
    <p:sldId id="1111" r:id="rId22"/>
    <p:sldId id="1126" r:id="rId23"/>
    <p:sldId id="1127" r:id="rId24"/>
    <p:sldId id="1128" r:id="rId25"/>
    <p:sldId id="1112" r:id="rId26"/>
    <p:sldId id="1129" r:id="rId27"/>
    <p:sldId id="1130" r:id="rId28"/>
    <p:sldId id="1146" r:id="rId29"/>
    <p:sldId id="1113" r:id="rId30"/>
    <p:sldId id="1131" r:id="rId31"/>
    <p:sldId id="1132" r:id="rId32"/>
    <p:sldId id="1114" r:id="rId33"/>
    <p:sldId id="1133" r:id="rId34"/>
    <p:sldId id="1147" r:id="rId35"/>
    <p:sldId id="1115" r:id="rId36"/>
    <p:sldId id="1134" r:id="rId37"/>
    <p:sldId id="1148" r:id="rId38"/>
    <p:sldId id="1135" r:id="rId39"/>
    <p:sldId id="1116" r:id="rId40"/>
    <p:sldId id="1137" r:id="rId41"/>
    <p:sldId id="1149" r:id="rId42"/>
    <p:sldId id="1138" r:id="rId43"/>
    <p:sldId id="1117" r:id="rId44"/>
    <p:sldId id="1139" r:id="rId45"/>
    <p:sldId id="1140" r:id="rId46"/>
    <p:sldId id="1150" r:id="rId47"/>
    <p:sldId id="1142" r:id="rId48"/>
    <p:sldId id="1143" r:id="rId49"/>
    <p:sldId id="1144" r:id="rId50"/>
    <p:sldId id="1103" r:id="rId51"/>
    <p:sldId id="1151" r:id="rId52"/>
    <p:sldId id="1152" r:id="rId53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5DF16-B072-461B-9463-CF28750CB27B}">
          <p14:sldIdLst>
            <p14:sldId id="829"/>
            <p14:sldId id="259"/>
            <p14:sldId id="1104"/>
            <p14:sldId id="1105"/>
            <p14:sldId id="1153"/>
            <p14:sldId id="1154"/>
            <p14:sldId id="1155"/>
            <p14:sldId id="1108"/>
            <p14:sldId id="799"/>
            <p14:sldId id="1118"/>
            <p14:sldId id="1119"/>
            <p14:sldId id="1120"/>
            <p14:sldId id="1121"/>
            <p14:sldId id="1109"/>
            <p14:sldId id="1122"/>
            <p14:sldId id="1123"/>
            <p14:sldId id="1124"/>
            <p14:sldId id="1145"/>
            <p14:sldId id="1110"/>
            <p14:sldId id="1125"/>
            <p14:sldId id="1111"/>
            <p14:sldId id="1126"/>
            <p14:sldId id="1127"/>
            <p14:sldId id="1128"/>
            <p14:sldId id="1112"/>
            <p14:sldId id="1129"/>
            <p14:sldId id="1130"/>
            <p14:sldId id="1146"/>
            <p14:sldId id="1113"/>
            <p14:sldId id="1131"/>
            <p14:sldId id="1132"/>
            <p14:sldId id="1114"/>
            <p14:sldId id="1133"/>
            <p14:sldId id="1147"/>
            <p14:sldId id="1115"/>
            <p14:sldId id="1134"/>
            <p14:sldId id="1148"/>
            <p14:sldId id="1135"/>
            <p14:sldId id="1116"/>
            <p14:sldId id="1137"/>
            <p14:sldId id="1149"/>
            <p14:sldId id="1138"/>
            <p14:sldId id="1117"/>
            <p14:sldId id="1139"/>
            <p14:sldId id="1140"/>
            <p14:sldId id="1150"/>
            <p14:sldId id="1142"/>
            <p14:sldId id="1143"/>
            <p14:sldId id="1144"/>
            <p14:sldId id="1103"/>
            <p14:sldId id="1151"/>
            <p14:sldId id="11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754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orient="horz" pos="486" userDrawn="1">
          <p15:clr>
            <a:srgbClr val="A4A3A4"/>
          </p15:clr>
        </p15:guide>
        <p15:guide id="14" orient="horz" pos="758" userDrawn="1">
          <p15:clr>
            <a:srgbClr val="A4A3A4"/>
          </p15:clr>
        </p15:guide>
        <p15:guide id="15" orient="horz" pos="804" userDrawn="1">
          <p15:clr>
            <a:srgbClr val="A4A3A4"/>
          </p15:clr>
        </p15:guide>
        <p15:guide id="16" orient="horz" pos="10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0CE9C"/>
    <a:srgbClr val="0AB2BA"/>
    <a:srgbClr val="007EB0"/>
    <a:srgbClr val="0C5CA4"/>
    <a:srgbClr val="0076A3"/>
    <a:srgbClr val="1C999C"/>
    <a:srgbClr val="54A20E"/>
    <a:srgbClr val="0E6EC3"/>
    <a:srgbClr val="F2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86329" autoAdjust="0"/>
  </p:normalViewPr>
  <p:slideViewPr>
    <p:cSldViewPr>
      <p:cViewPr varScale="1">
        <p:scale>
          <a:sx n="151" d="100"/>
          <a:sy n="151" d="100"/>
        </p:scale>
        <p:origin x="1080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6880" y="21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7FED-F064-4CBC-9BBB-7623E9DD0B85}" type="datetimeFigureOut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2022. 6. 6.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09AB-3BE7-4AFB-8DE2-E0024338E384}" type="slidenum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50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7B47AA1E-77FB-43DB-A1EF-13FD4601E1CB}" type="datetimeFigureOut">
              <a:rPr lang="ko-KR" altLang="en-US" smtClean="0"/>
              <a:pPr/>
              <a:t>2022. 6. 6.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8D041AF3-492D-4A22-94C2-082532C36E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69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16_서울대\02_콘텐츠개발\02_기획\01_과정기획\02_교양강좌\PPT템플릿\2차 수정\[교양강좌,교수강의]PPT템플릿_타입B_수정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D8354-A65D-C047-AD81-8FE636BFF63E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51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9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66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BA45F-1460-4FFC-97F4-6CEAA1B99C18}"/>
              </a:ext>
            </a:extLst>
          </p:cNvPr>
          <p:cNvSpPr txBox="1"/>
          <p:nvPr userDrawn="1"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Stuart Russell &amp; Peter </a:t>
            </a:r>
            <a:r>
              <a:rPr kumimoji="1" lang="en-US" altLang="ko-KR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(2021), Artificial Intelligence: A Modern Approach (4th Edition)</a:t>
            </a:r>
            <a:endParaRPr lang="en-US" sz="1100" dirty="0">
              <a:solidFill>
                <a:srgbClr val="551111"/>
              </a:solidFill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3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40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2" r:id="rId3"/>
    <p:sldLayoutId id="2147483661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WnzlbyTZsQY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OtkEkLpjs3s&amp;t=1s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www.youtube.com/watch?v=OtkEkLpjs3s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9"/>
          <p:cNvSpPr txBox="1">
            <a:spLocks/>
          </p:cNvSpPr>
          <p:nvPr/>
        </p:nvSpPr>
        <p:spPr>
          <a:xfrm>
            <a:off x="467544" y="771550"/>
            <a:ext cx="6258070" cy="637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sp>
        <p:nvSpPr>
          <p:cNvPr id="8" name="제목 9"/>
          <p:cNvSpPr txBox="1">
            <a:spLocks/>
          </p:cNvSpPr>
          <p:nvPr/>
        </p:nvSpPr>
        <p:spPr>
          <a:xfrm>
            <a:off x="467544" y="1535795"/>
            <a:ext cx="6912768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Language</a:t>
            </a:r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864F5842-D0B0-4993-9B4C-8DFABBD18C65}"/>
              </a:ext>
            </a:extLst>
          </p:cNvPr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서울대학교 컴퓨터공학부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담당 교수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장병탁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Seoul National University</a:t>
            </a:r>
          </a:p>
          <a:p>
            <a:pPr algn="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Byoung-Tak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Zhang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758613-25DA-4B48-8ADC-0984B2D398DF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9</a:t>
            </a:r>
            <a:r>
              <a:rPr kumimoji="1" lang="ko-KR" altLang="en-US" sz="2800" b="1" dirty="0">
                <a:latin typeface="+mj-lt"/>
              </a:rPr>
              <a:t>일 목요일 </a:t>
            </a:r>
            <a:r>
              <a:rPr kumimoji="1" lang="en-US" altLang="ko-KR" sz="2800" b="1" dirty="0">
                <a:latin typeface="+mj-lt"/>
              </a:rPr>
              <a:t>3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905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18.1 Language Models (1/4)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altLang="ko-KR" sz="2200" dirty="0"/>
                  <a:t>Language models</a:t>
                </a:r>
                <a:endParaRPr lang="en-US" altLang="ko-KR" sz="22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600" b="0" dirty="0"/>
                  <a:t>Models that predict the probability distribution of language expressions</a:t>
                </a: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ko-KR" sz="2200" dirty="0"/>
                  <a:t>-gram character models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ore-KR" sz="2000" b="0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ore-KR" sz="2000" b="0" dirty="0"/>
                  <a:t>-letter sequences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ore-KR" sz="2000" b="0" dirty="0"/>
                  <a:t>Markov chain of order </a:t>
                </a:r>
                <a14:m>
                  <m:oMath xmlns:m="http://schemas.openxmlformats.org/officeDocument/2006/math"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ore-KR" sz="2000" b="0" dirty="0"/>
                  <a:t>-1</a:t>
                </a:r>
              </a:p>
              <a:p>
                <a:pPr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ko-Kore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ore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ore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ore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ore-KR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ore-KR" sz="1600" dirty="0"/>
                  <a:t>Unigram (1-gram) model: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𝑐𝑎𝑡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600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ore-KR" sz="1600" dirty="0"/>
                  <a:t>Bigram (2-gram):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𝑐𝑎𝑡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”|“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”|“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US" altLang="ko-Kore-KR" sz="1600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ore-KR" sz="1600" dirty="0"/>
                  <a:t>Trigram (3-gram):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𝑐𝑎𝑡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US" altLang="ko-Kore-KR" sz="1600" dirty="0">
                    <a:solidFill>
                      <a:srgbClr val="0000FF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”|“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”|“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US" altLang="ko-Kore-KR" sz="16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t="-909" b="-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8B34BCA-90A6-97E7-D470-8896E35B19A6}"/>
                  </a:ext>
                </a:extLst>
              </p:cNvPr>
              <p:cNvSpPr/>
              <p:nvPr/>
            </p:nvSpPr>
            <p:spPr>
              <a:xfrm>
                <a:off x="6718865" y="3977881"/>
                <a:ext cx="2165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>
                    <a:latin typeface="Cambria Math" panose="02040503050406030204" pitchFamily="18" charset="0"/>
                  </a:rPr>
                  <a:t>Bayes’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8B34BCA-90A6-97E7-D470-8896E35B1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865" y="3977881"/>
                <a:ext cx="2165721" cy="523220"/>
              </a:xfrm>
              <a:prstGeom prst="rect">
                <a:avLst/>
              </a:prstGeom>
              <a:blipFill>
                <a:blip r:embed="rId3"/>
                <a:stretch>
                  <a:fillRect l="-581" t="-2381" b="-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77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18.1 Language Models</a:t>
            </a:r>
            <a:r>
              <a:rPr lang="ko-KR" altLang="en-US" dirty="0"/>
              <a:t> </a:t>
            </a:r>
            <a:r>
              <a:rPr lang="en-US" altLang="ko-KR" dirty="0"/>
              <a:t>(2/4)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2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2200" dirty="0"/>
                  <a:t>-gram word models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2000" b="0" dirty="0"/>
                  <a:t>-gram model applies to equally to word and character models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b="0" dirty="0">
                    <a:solidFill>
                      <a:srgbClr val="0000FF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altLang="ko-KR" sz="20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000" b="0" dirty="0">
                    <a:solidFill>
                      <a:srgbClr val="0000FF"/>
                    </a:solidFill>
                  </a:rPr>
                  <a:t>-gram models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FF"/>
                  </a:solidFill>
                </a:endParaRPr>
              </a:p>
              <a:p>
                <a:pPr marL="171450" indent="0">
                  <a:lnSpc>
                    <a:spcPct val="100000"/>
                  </a:lnSpc>
                  <a:buNone/>
                </a:pPr>
                <a:endParaRPr lang="en-US" altLang="ko-KR" sz="2000" b="1" dirty="0">
                  <a:solidFill>
                    <a:srgbClr val="0000FF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800" b="1" dirty="0"/>
                  <a:t>Bag-of-words model = </a:t>
                </a:r>
                <a:r>
                  <a:rPr lang="en-US" altLang="ko-KR" sz="1800" dirty="0"/>
                  <a:t>unigram word model of documents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b="0" dirty="0"/>
                  <a:t>The main difference of the word model is that the vocabulary is larger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800" dirty="0"/>
                  <a:t>Vocabulary is the set of symbols that make up the corpus and the model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593" t="-9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E38B878-C2A0-2BF8-46D9-BAB81B456673}"/>
                  </a:ext>
                </a:extLst>
              </p:cNvPr>
              <p:cNvSpPr/>
              <p:nvPr/>
            </p:nvSpPr>
            <p:spPr>
              <a:xfrm>
                <a:off x="2105345" y="2139702"/>
                <a:ext cx="56102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𝑦𝑜𝑢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” </m:t>
                          </m:r>
                        </m:e>
                      </m:d>
                      <m:r>
                        <a:rPr lang="en-US" altLang="ko-KR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”|“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𝑦𝑜𝑢</m:t>
                          </m:r>
                          <m: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”|“</m:t>
                          </m:r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d>
                    </m:oMath>
                  </m:oMathPara>
                </a14:m>
                <a:endParaRPr lang="ko-KR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E38B878-C2A0-2BF8-46D9-BAB81B456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345" y="2139702"/>
                <a:ext cx="5610254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18.1 Language Models</a:t>
            </a:r>
            <a:r>
              <a:rPr lang="ko-KR" altLang="en-US" dirty="0"/>
              <a:t> </a:t>
            </a:r>
            <a:r>
              <a:rPr lang="en-US" altLang="ko-KR" dirty="0"/>
              <a:t>(3/4)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ko-KR" sz="2200" dirty="0"/>
                  <a:t>Smoothing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200" dirty="0"/>
                  <a:t>-gram character models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ore-KR" sz="2000" b="0" dirty="0"/>
                  <a:t>The process to adjust the probability of low-frequency counts is smoothing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ore-KR" sz="1800" b="1" dirty="0">
                    <a:solidFill>
                      <a:srgbClr val="0000FF"/>
                    </a:solidFill>
                  </a:rPr>
                  <a:t>Laplace smoothing </a:t>
                </a:r>
                <a:r>
                  <a:rPr lang="en-US" altLang="ko-Kore-KR" sz="1800" b="1" dirty="0"/>
                  <a:t>(add-one smoothing)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ore-KR" sz="1800" dirty="0"/>
                  <a:t>If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ore-KR" sz="1800" dirty="0"/>
                  <a:t> has been false on </a:t>
                </a:r>
                <a:r>
                  <a:rPr lang="en-US" altLang="ko-Kore-KR" sz="1800" i="1" dirty="0"/>
                  <a:t>n</a:t>
                </a:r>
                <a:r>
                  <a:rPr lang="en-US" altLang="ko-Kore-KR" sz="1800" dirty="0"/>
                  <a:t> observations, then </a:t>
                </a:r>
                <a14:m>
                  <m:oMath xmlns:m="http://schemas.openxmlformats.org/officeDocument/2006/math"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=1/(</m:t>
                    </m:r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endParaRPr lang="en-US" altLang="ko-Kore-KR" sz="18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ore-KR" sz="2000" b="0" dirty="0">
                    <a:solidFill>
                      <a:srgbClr val="0000FF"/>
                    </a:solidFill>
                  </a:rPr>
                  <a:t>Backoff model</a:t>
                </a:r>
                <a:r>
                  <a:rPr lang="en-US" altLang="ko-Kore-KR" sz="2000" b="0" dirty="0"/>
                  <a:t> is a better approach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ore-KR" sz="1800" dirty="0"/>
                  <a:t>Back off to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ore-KR" sz="1800" dirty="0"/>
                  <a:t>-1 grams for particular low count sequences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ore-KR" sz="1800" b="1" dirty="0">
                    <a:solidFill>
                      <a:srgbClr val="0000FF"/>
                    </a:solidFill>
                  </a:rPr>
                  <a:t>Linear interpolation smoothing</a:t>
                </a:r>
              </a:p>
              <a:p>
                <a:pPr marL="457200" lvl="1" indent="0">
                  <a:buNone/>
                </a:pPr>
                <a:endParaRPr lang="en-US" altLang="ko-Kore-KR" sz="1600" b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ko-Kore-KR" sz="1800" b="1" dirty="0"/>
                  <a:t>e.g.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48AE0B0-B642-3811-042B-8D0201E91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658925"/>
              </p:ext>
            </p:extLst>
          </p:nvPr>
        </p:nvGraphicFramePr>
        <p:xfrm>
          <a:off x="2324157" y="3795886"/>
          <a:ext cx="4572032" cy="35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수식" r:id="rId4" imgW="3251160" imgH="253800" progId="Equation.3">
                  <p:embed/>
                </p:oleObj>
              </mc:Choice>
              <mc:Fallback>
                <p:oleObj name="수식" r:id="rId4" imgW="3251160" imgH="253800" progId="Equation.3">
                  <p:embed/>
                  <p:pic>
                    <p:nvPicPr>
                      <p:cNvPr id="6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57" y="3795886"/>
                        <a:ext cx="4572032" cy="357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985BA5-F61B-69AE-750F-FAE90ECA7F95}"/>
                  </a:ext>
                </a:extLst>
              </p:cNvPr>
              <p:cNvSpPr/>
              <p:nvPr/>
            </p:nvSpPr>
            <p:spPr>
              <a:xfrm>
                <a:off x="2141933" y="4515966"/>
                <a:ext cx="4936480" cy="345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altLang="ko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”|”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𝑐𝑎</m:t>
                          </m:r>
                          <m:r>
                            <a:rPr lang="en-US" altLang="ko-KR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d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16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”|“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” 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16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”|“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16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F985BA5-F61B-69AE-750F-FAE90ECA7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933" y="4515966"/>
                <a:ext cx="4936480" cy="345223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0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18.1 Language Models</a:t>
            </a:r>
            <a:r>
              <a:rPr lang="ko-KR" altLang="en-US" dirty="0"/>
              <a:t> </a:t>
            </a:r>
            <a:r>
              <a:rPr lang="en-US" altLang="ko-KR" dirty="0"/>
              <a:t>(4/4)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308248" cy="4176464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altLang="ko-KR" sz="2200" dirty="0"/>
              <a:t>Part-of-speech (POS) tagging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>
                <a:solidFill>
                  <a:srgbClr val="0000FF"/>
                </a:solidFill>
              </a:rPr>
              <a:t>Lexical category </a:t>
            </a:r>
            <a:r>
              <a:rPr lang="en-US" altLang="ko-KR" sz="2000" b="0" dirty="0"/>
              <a:t>or </a:t>
            </a:r>
            <a:r>
              <a:rPr lang="en-US" altLang="ko-KR" sz="2000" b="0" dirty="0">
                <a:solidFill>
                  <a:srgbClr val="0000FF"/>
                </a:solidFill>
              </a:rPr>
              <a:t>tag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b="0" i="1" dirty="0"/>
              <a:t>noun, verb, adjective</a:t>
            </a:r>
            <a:r>
              <a:rPr lang="en-US" altLang="ko-KR" sz="1800" b="0" dirty="0"/>
              <a:t>, and so 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The task of assigning a part of speech to each word in a sentence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a-DK" altLang="ko-KR" sz="2000" b="0" dirty="0">
                <a:solidFill>
                  <a:srgbClr val="0000FF"/>
                </a:solidFill>
              </a:rPr>
              <a:t>Hidden </a:t>
            </a:r>
            <a:r>
              <a:rPr lang="da-DK" altLang="ko-KR" sz="2000" b="0" dirty="0" err="1">
                <a:solidFill>
                  <a:srgbClr val="0000FF"/>
                </a:solidFill>
              </a:rPr>
              <a:t>Markov</a:t>
            </a:r>
            <a:r>
              <a:rPr lang="da-DK" altLang="ko-KR" sz="2000" b="0" dirty="0">
                <a:solidFill>
                  <a:srgbClr val="0000FF"/>
                </a:solidFill>
              </a:rPr>
              <a:t> model (HMM)</a:t>
            </a:r>
            <a:endParaRPr lang="en-US" altLang="ko-KR" sz="2000" b="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21B13-7AB8-7059-7888-A5632B50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383" y="771550"/>
            <a:ext cx="3974210" cy="33386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FFAA7D-048C-F028-89D0-5AE97253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507854"/>
            <a:ext cx="4654462" cy="324595"/>
          </a:xfrm>
          <a:prstGeom prst="rect">
            <a:avLst/>
          </a:prstGeom>
        </p:spPr>
      </p:pic>
      <p:sp>
        <p:nvSpPr>
          <p:cNvPr id="7" name="Google Shape;91;p9">
            <a:extLst>
              <a:ext uri="{FF2B5EF4-FFF2-40B4-BE49-F238E27FC236}">
                <a16:creationId xmlns:a16="http://schemas.microsoft.com/office/drawing/2014/main" id="{53F47EC2-84EA-3785-970F-1832AD925907}"/>
              </a:ext>
            </a:extLst>
          </p:cNvPr>
          <p:cNvSpPr txBox="1"/>
          <p:nvPr/>
        </p:nvSpPr>
        <p:spPr>
          <a:xfrm>
            <a:off x="1979712" y="4659982"/>
            <a:ext cx="60486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22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18.2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Grammar</a:t>
            </a:r>
          </a:p>
        </p:txBody>
      </p:sp>
    </p:spTree>
    <p:extLst>
      <p:ext uri="{BB962C8B-B14F-4D97-AF65-F5344CB8AC3E}">
        <p14:creationId xmlns:p14="http://schemas.microsoft.com/office/powerpoint/2010/main" val="4127705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18.2 Grammar (1/4)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ko-KR" sz="2200" dirty="0"/>
                  <a:t>Phrase structure grammar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b="0" dirty="0"/>
                  <a:t>A collection of phrase structure rules that defines a language as a set of allowable string of words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b="0" dirty="0"/>
                  <a:t>The big issue for the </a:t>
                </a:r>
                <a14:m>
                  <m:oMath xmlns:m="http://schemas.openxmlformats.org/officeDocument/2006/math"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000" b="0" dirty="0"/>
                  <a:t>-gram language models is data sparsity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800" dirty="0"/>
                  <a:t>|V| = 10</a:t>
                </a:r>
                <a:r>
                  <a:rPr lang="en-US" altLang="ko-KR" sz="1800" baseline="30000" dirty="0"/>
                  <a:t>5 </a:t>
                </a:r>
                <a:r>
                  <a:rPr lang="en-US" altLang="ko-KR" sz="1800" dirty="0"/>
                  <a:t> </a:t>
                </a:r>
                <a:r>
                  <a:rPr lang="en-US" altLang="ko-KR" sz="1800" dirty="0">
                    <a:sym typeface="Wingdings" pitchFamily="2" charset="2"/>
                  </a:rPr>
                  <a:t> </a:t>
                </a:r>
                <a:r>
                  <a:rPr lang="en-US" altLang="ko-KR" sz="1800" dirty="0"/>
                  <a:t>10</a:t>
                </a:r>
                <a:r>
                  <a:rPr lang="en-US" altLang="ko-KR" sz="1800" baseline="30000" dirty="0"/>
                  <a:t>15  </a:t>
                </a:r>
                <a:r>
                  <a:rPr lang="en-US" altLang="ko-KR" sz="1800" dirty="0">
                    <a:sym typeface="Wingdings" pitchFamily="2" charset="2"/>
                  </a:rPr>
                  <a:t>trigram probabilities to estimate</a:t>
                </a:r>
                <a:endParaRPr lang="en-US" altLang="ko-KR" sz="1800" baseline="30000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b="0" dirty="0">
                    <a:solidFill>
                      <a:srgbClr val="0000FF"/>
                    </a:solidFill>
                  </a:rPr>
                  <a:t>Lexical category: Noun</a:t>
                </a:r>
                <a:r>
                  <a:rPr lang="en-US" altLang="ko-KR" sz="2000" b="0" dirty="0"/>
                  <a:t> or </a:t>
                </a:r>
                <a:r>
                  <a:rPr lang="en-US" altLang="ko-KR" sz="2000" b="0" dirty="0">
                    <a:solidFill>
                      <a:srgbClr val="0000FF"/>
                    </a:solidFill>
                  </a:rPr>
                  <a:t>Adjective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b="0" dirty="0">
                    <a:solidFill>
                      <a:srgbClr val="0000FF"/>
                    </a:solidFill>
                  </a:rPr>
                  <a:t>Syntactic category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800" dirty="0"/>
                  <a:t>We further string together lexical categories to form </a:t>
                </a:r>
                <a:r>
                  <a:rPr lang="en-US" altLang="ko-KR" sz="1800" b="1" dirty="0"/>
                  <a:t>syntactic category</a:t>
                </a:r>
              </a:p>
              <a:p>
                <a:pPr marL="514350" lvl="1" indent="0">
                  <a:lnSpc>
                    <a:spcPct val="100000"/>
                  </a:lnSpc>
                  <a:buNone/>
                </a:pPr>
                <a:r>
                  <a:rPr lang="en-US" altLang="ko-KR" sz="1800" b="1" dirty="0"/>
                  <a:t>     e.g. </a:t>
                </a:r>
                <a:r>
                  <a:rPr lang="en-US" altLang="ko-KR" sz="1800" dirty="0"/>
                  <a:t>Noun Phrase or Verb Phrase</a:t>
                </a:r>
                <a:endParaRPr lang="en-US" altLang="ko-KR" sz="2000" b="0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b="0" dirty="0">
                    <a:solidFill>
                      <a:srgbClr val="0000FF"/>
                    </a:solidFill>
                  </a:rPr>
                  <a:t>Phrase structure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800" dirty="0"/>
                  <a:t>Combine syntactic categories into trees representing the </a:t>
                </a:r>
                <a:r>
                  <a:rPr lang="en-US" altLang="ko-KR" sz="1800" b="1" dirty="0"/>
                  <a:t>phrase structure</a:t>
                </a:r>
              </a:p>
              <a:p>
                <a:pPr marL="514350" lvl="1" indent="0">
                  <a:lnSpc>
                    <a:spcPct val="100000"/>
                  </a:lnSpc>
                  <a:buNone/>
                </a:pPr>
                <a:r>
                  <a:rPr lang="en-US" altLang="ko-KR" sz="1800" b="1" dirty="0"/>
                  <a:t>    e.g. </a:t>
                </a:r>
                <a:r>
                  <a:rPr lang="en-US" altLang="ko-KR" sz="1800" dirty="0"/>
                  <a:t>Nested Phrases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98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18.2 Grammar (2/4)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ko-KR" sz="2200" dirty="0"/>
                  <a:t>Probabilistic context-free grammar (PCFG)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b="0" dirty="0"/>
                  <a:t>A language model based on the idea of phrase structure, assigning probability to every rule</a:t>
                </a:r>
              </a:p>
              <a:p>
                <a:pPr marL="514350" lvl="1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𝑉𝑒𝑟𝑏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0.70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</m:oMath>
                </a14:m>
                <a:r>
                  <a:rPr lang="en-US" altLang="ko-KR" i="1" dirty="0"/>
                  <a:t>VP NP </a:t>
                </a:r>
                <a:r>
                  <a:rPr lang="en-US" altLang="ko-KR" dirty="0"/>
                  <a:t>[0.30]</a:t>
                </a:r>
                <a:endParaRPr lang="en-US" altLang="ko-Kore-KR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r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Assume there is the probabilistic context free | Chegg.com">
            <a:extLst>
              <a:ext uri="{FF2B5EF4-FFF2-40B4-BE49-F238E27FC236}">
                <a16:creationId xmlns:a16="http://schemas.microsoft.com/office/drawing/2014/main" id="{0A53D8C1-8CFE-A017-2085-6E61F276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67581"/>
            <a:ext cx="5220072" cy="18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77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18.2 Grammar (3/4)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4668288" cy="4176464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ko-KR" sz="2200" dirty="0"/>
                  <a:t>The grammar of </a:t>
                </a:r>
                <a:r>
                  <a:rPr lang="el-GR" altLang="ko-KR" sz="2200" dirty="0">
                    <a:ea typeface="맑은 고딕"/>
                  </a:rPr>
                  <a:t>ε</a:t>
                </a:r>
                <a:r>
                  <a:rPr lang="en-US" altLang="ko-KR" sz="2200" baseline="-25000" dirty="0">
                    <a:ea typeface="맑은 고딕"/>
                  </a:rPr>
                  <a:t>0</a:t>
                </a:r>
              </a:p>
              <a:p>
                <a:pPr marL="457200" lvl="1" indent="-457200">
                  <a:buFont typeface="Wingdings" panose="05000000000000000000" pitchFamily="2" charset="2"/>
                  <a:buChar char="Ø"/>
                </a:pPr>
                <a:r>
                  <a:rPr lang="en-US" altLang="ko-KR" dirty="0"/>
                  <a:t>A grammar rule such as </a:t>
                </a:r>
              </a:p>
              <a:p>
                <a:pPr marL="400050" lvl="2" indent="0">
                  <a:buNone/>
                </a:pPr>
                <a:r>
                  <a:rPr lang="en-US" altLang="ko-KR" sz="1400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𝐴𝑑𝑗𝑠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𝐴𝑑𝑗𝑒𝑐𝑡𝑖𝑣𝑒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0.80</m:t>
                        </m:r>
                      </m:e>
                    </m:d>
                  </m:oMath>
                </a14:m>
                <a:endParaRPr lang="en-US" altLang="ko-KR" sz="1600" dirty="0">
                  <a:ea typeface="Cambria Math" panose="02040503050406030204" pitchFamily="18" charset="0"/>
                </a:endParaRPr>
              </a:p>
              <a:p>
                <a:pPr marL="400050" lvl="2" indent="0">
                  <a:buNone/>
                </a:pPr>
                <a:r>
                  <a:rPr lang="en-US" altLang="ko-KR" sz="1600" dirty="0">
                    <a:ea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  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𝐴𝑑𝑗𝑒𝑐𝑡𝑖𝑣𝑒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[0.20]</m:t>
                    </m:r>
                  </m:oMath>
                </a14:m>
                <a:endParaRPr lang="en-US" altLang="ko-KR" sz="1600" dirty="0">
                  <a:ea typeface="Cambria Math" panose="02040503050406030204" pitchFamily="18" charset="0"/>
                </a:endParaRPr>
              </a:p>
              <a:p>
                <a:pPr marL="400050" lvl="2" indent="0">
                  <a:buNone/>
                </a:pPr>
                <a:r>
                  <a:rPr lang="en-US" altLang="ko-KR" sz="2000" dirty="0"/>
                  <a:t>means that the syntactic category </a:t>
                </a:r>
                <a:r>
                  <a:rPr lang="en-US" altLang="ko-KR" sz="2000" i="1" dirty="0" err="1"/>
                  <a:t>Adjs</a:t>
                </a:r>
                <a:r>
                  <a:rPr lang="en-US" altLang="ko-KR" sz="2000" dirty="0"/>
                  <a:t> can consist of either a single </a:t>
                </a:r>
                <a:r>
                  <a:rPr lang="en-US" altLang="ko-KR" sz="2000" i="1" dirty="0"/>
                  <a:t>Adjective</a:t>
                </a:r>
                <a:r>
                  <a:rPr lang="en-US" altLang="ko-KR" sz="2000" dirty="0"/>
                  <a:t>, with probability 0.80, or of an </a:t>
                </a:r>
                <a:r>
                  <a:rPr lang="en-US" altLang="ko-KR" sz="2000" i="1" dirty="0"/>
                  <a:t>Adjective</a:t>
                </a:r>
                <a:r>
                  <a:rPr lang="en-US" altLang="ko-KR" sz="2000" dirty="0"/>
                  <a:t> followed by a string that constitutes an </a:t>
                </a:r>
                <a:r>
                  <a:rPr lang="en-US" altLang="ko-KR" sz="2000" i="1" dirty="0" err="1"/>
                  <a:t>Adjs</a:t>
                </a:r>
                <a:r>
                  <a:rPr lang="en-US" altLang="ko-KR" sz="2000" dirty="0"/>
                  <a:t>, with probability 0.20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4668288" cy="4176464"/>
              </a:xfrm>
              <a:blipFill>
                <a:blip r:embed="rId2"/>
                <a:stretch>
                  <a:fillRect l="-1626" r="-5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9B18B2C-2E53-371F-683F-632947D0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92" y="699542"/>
            <a:ext cx="4197736" cy="4067611"/>
          </a:xfrm>
          <a:prstGeom prst="rect">
            <a:avLst/>
          </a:prstGeom>
        </p:spPr>
      </p:pic>
      <p:sp>
        <p:nvSpPr>
          <p:cNvPr id="7" name="Google Shape;91;p9">
            <a:extLst>
              <a:ext uri="{FF2B5EF4-FFF2-40B4-BE49-F238E27FC236}">
                <a16:creationId xmlns:a16="http://schemas.microsoft.com/office/drawing/2014/main" id="{3F448512-A7F4-DF5B-A988-31A978453E08}"/>
              </a:ext>
            </a:extLst>
          </p:cNvPr>
          <p:cNvSpPr txBox="1"/>
          <p:nvPr/>
        </p:nvSpPr>
        <p:spPr>
          <a:xfrm>
            <a:off x="1847928" y="4824903"/>
            <a:ext cx="65527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467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18.2 Grammar (4/4)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The lexicon of </a:t>
            </a:r>
            <a:r>
              <a:rPr lang="el-GR" altLang="ko-KR" sz="2200" dirty="0">
                <a:ea typeface="맑은 고딕"/>
              </a:rPr>
              <a:t>ε</a:t>
            </a:r>
            <a:r>
              <a:rPr lang="en-US" altLang="ko-KR" sz="2200" baseline="-25000" dirty="0">
                <a:ea typeface="맑은 고딕"/>
              </a:rPr>
              <a:t>0</a:t>
            </a:r>
            <a:endParaRPr lang="en-US" altLang="ko-KR" sz="2200" baseline="-25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ore-KR" sz="2000" b="0" dirty="0"/>
              <a:t>A list of allowable words</a:t>
            </a:r>
            <a:endParaRPr lang="en-US" altLang="ko-Kore-KR" sz="18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AA83BA-0EB9-0F01-1EBF-08557855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70279"/>
            <a:ext cx="6045533" cy="3015802"/>
          </a:xfrm>
          <a:prstGeom prst="rect">
            <a:avLst/>
          </a:prstGeom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6EAF5B90-5F40-81CB-19A6-78430562F057}"/>
              </a:ext>
            </a:extLst>
          </p:cNvPr>
          <p:cNvSpPr txBox="1"/>
          <p:nvPr/>
        </p:nvSpPr>
        <p:spPr>
          <a:xfrm>
            <a:off x="1605871" y="4807467"/>
            <a:ext cx="65527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124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18.3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Parsing </a:t>
            </a:r>
          </a:p>
        </p:txBody>
      </p:sp>
    </p:spTree>
    <p:extLst>
      <p:ext uri="{BB962C8B-B14F-4D97-AF65-F5344CB8AC3E}">
        <p14:creationId xmlns:p14="http://schemas.microsoft.com/office/powerpoint/2010/main" val="336560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57" name="Google Shape;57;p4"/>
          <p:cNvSpPr txBox="1"/>
          <p:nvPr/>
        </p:nvSpPr>
        <p:spPr>
          <a:xfrm>
            <a:off x="467544" y="1535795"/>
            <a:ext cx="748883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차시 : Language</a:t>
            </a:r>
            <a:endParaRPr dirty="0"/>
          </a:p>
        </p:txBody>
      </p:sp>
      <p:sp>
        <p:nvSpPr>
          <p:cNvPr id="58" name="Google Shape;58;p4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18.3 Parsing (1/1)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altLang="ko-KR" sz="2200" dirty="0"/>
              <a:t>Parsing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The process of analyzing a string of words to </a:t>
            </a:r>
            <a:r>
              <a:rPr lang="en-US" altLang="ko-KR" sz="2000" b="0" dirty="0">
                <a:solidFill>
                  <a:srgbClr val="C00000"/>
                </a:solidFill>
              </a:rPr>
              <a:t>uncover its phrase structure</a:t>
            </a:r>
            <a:r>
              <a:rPr lang="en-US" altLang="ko-KR" sz="2000" b="0" dirty="0"/>
              <a:t>, according to the </a:t>
            </a:r>
            <a:r>
              <a:rPr lang="en-US" altLang="ko-KR" sz="2000" b="0" dirty="0">
                <a:solidFill>
                  <a:srgbClr val="C00000"/>
                </a:solidFill>
              </a:rPr>
              <a:t>rules of a grammar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A078F2-FEB8-F850-BBA2-9779145C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01651"/>
            <a:ext cx="5288191" cy="3190765"/>
          </a:xfrm>
          <a:prstGeom prst="rect">
            <a:avLst/>
          </a:prstGeom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CBD8675C-6ECA-C60F-578F-3F6D54AA9C9B}"/>
              </a:ext>
            </a:extLst>
          </p:cNvPr>
          <p:cNvSpPr txBox="1"/>
          <p:nvPr/>
        </p:nvSpPr>
        <p:spPr>
          <a:xfrm>
            <a:off x="179512" y="4477271"/>
            <a:ext cx="223224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7168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18.4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Augmented Grammars</a:t>
            </a:r>
          </a:p>
        </p:txBody>
      </p:sp>
    </p:spTree>
    <p:extLst>
      <p:ext uri="{BB962C8B-B14F-4D97-AF65-F5344CB8AC3E}">
        <p14:creationId xmlns:p14="http://schemas.microsoft.com/office/powerpoint/2010/main" val="251767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18.4 Augmented Grammars</a:t>
            </a:r>
            <a:r>
              <a:rPr lang="ko-KR" altLang="en-US" dirty="0"/>
              <a:t> </a:t>
            </a:r>
            <a:r>
              <a:rPr lang="en-US" altLang="ko-KR" dirty="0"/>
              <a:t>(1/3)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altLang="ko-KR" sz="2200" dirty="0"/>
              <a:t>Augmented grammars</a:t>
            </a:r>
            <a:endParaRPr lang="en-US" altLang="ko-KR" sz="2200" baseline="-25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The </a:t>
            </a:r>
            <a:r>
              <a:rPr lang="en-US" altLang="ko-KR" sz="2000" b="0" dirty="0" err="1"/>
              <a:t>nonterminals</a:t>
            </a:r>
            <a:r>
              <a:rPr lang="en-US" altLang="ko-KR" sz="2000" b="0" dirty="0"/>
              <a:t> are not just atomic symbols like </a:t>
            </a:r>
            <a:r>
              <a:rPr lang="en-US" altLang="ko-KR" sz="2000" b="0" i="1" dirty="0"/>
              <a:t>Pronoun</a:t>
            </a:r>
            <a:r>
              <a:rPr lang="en-US" altLang="ko-KR" sz="2000" b="0" dirty="0"/>
              <a:t> or </a:t>
            </a:r>
            <a:r>
              <a:rPr lang="en-US" altLang="ko-KR" sz="2000" b="0" i="1" dirty="0"/>
              <a:t>NP</a:t>
            </a:r>
            <a:r>
              <a:rPr lang="en-US" altLang="ko-KR" sz="2000" b="0" dirty="0"/>
              <a:t>, but are structured representations.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Make finer-grained distinctions about which sentences are more likely.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Construct a representation of the </a:t>
            </a:r>
            <a:r>
              <a:rPr lang="en-US" altLang="ko-KR" sz="2000" b="0" dirty="0">
                <a:solidFill>
                  <a:srgbClr val="FF0000"/>
                </a:solidFill>
              </a:rPr>
              <a:t>semantics</a:t>
            </a:r>
            <a:r>
              <a:rPr lang="en-US" altLang="ko-KR" sz="2000" b="0" dirty="0"/>
              <a:t> of a phrase.</a:t>
            </a:r>
            <a:endParaRPr lang="en-US" altLang="ko-KR" sz="2000" b="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e.g.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The noun phrase “I” could be represented as </a:t>
            </a:r>
            <a:r>
              <a:rPr lang="en-US" altLang="ko-KR" sz="1800" i="1" dirty="0"/>
              <a:t>NP</a:t>
            </a:r>
            <a:r>
              <a:rPr lang="en-US" altLang="ko-KR" sz="1800" dirty="0"/>
              <a:t>(</a:t>
            </a:r>
            <a:r>
              <a:rPr lang="en-US" altLang="ko-KR" sz="1800" i="1" dirty="0"/>
              <a:t>Sbj,1S,Speaker</a:t>
            </a:r>
            <a:r>
              <a:rPr lang="en-US" altLang="ko-KR" sz="1800" dirty="0"/>
              <a:t>), which means “a noun phrase that is in the subjective case, first person singular, and whose meaning is the speaker of the sentence.”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In contrast, “me” would be represented as </a:t>
            </a:r>
            <a:r>
              <a:rPr lang="en-US" altLang="ko-KR" sz="1800" i="1" dirty="0"/>
              <a:t>NP</a:t>
            </a:r>
            <a:r>
              <a:rPr lang="en-US" altLang="ko-KR" sz="1800" dirty="0"/>
              <a:t>(</a:t>
            </a:r>
            <a:r>
              <a:rPr lang="en-US" altLang="ko-KR" sz="1800" i="1" dirty="0"/>
              <a:t>Obj,1S,Speaker</a:t>
            </a:r>
            <a:r>
              <a:rPr lang="en-US" altLang="ko-KR" sz="1800" dirty="0"/>
              <a:t>), marking the fact that it is in the objective case</a:t>
            </a:r>
          </a:p>
        </p:txBody>
      </p:sp>
    </p:spTree>
    <p:extLst>
      <p:ext uri="{BB962C8B-B14F-4D97-AF65-F5344CB8AC3E}">
        <p14:creationId xmlns:p14="http://schemas.microsoft.com/office/powerpoint/2010/main" val="92272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18.4 Augmented Grammars</a:t>
            </a:r>
            <a:r>
              <a:rPr lang="ko-KR" altLang="en-US" dirty="0"/>
              <a:t> </a:t>
            </a:r>
            <a:r>
              <a:rPr lang="en-US" altLang="ko-KR" dirty="0"/>
              <a:t>(2/3)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altLang="ko-KR" sz="2200" dirty="0"/>
              <a:t>Lexicalized PCFGs</a:t>
            </a:r>
            <a:endParaRPr lang="en-US" altLang="ko-KR" sz="2200" baseline="-25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Syntactic analysis can’t estimate the relation between phrases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“eat a banana”  vs.  “eat a bandana”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Lexicalized PCFGs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The probabilities for a rule depend on the relationship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rgbClr val="0000FF"/>
                </a:solidFill>
              </a:rPr>
              <a:t>Augmented grammar:  </a:t>
            </a:r>
            <a:r>
              <a:rPr lang="en-US" altLang="ko-KR" sz="1800" dirty="0"/>
              <a:t>A category is augmented with the </a:t>
            </a:r>
            <a:r>
              <a:rPr lang="en-US" altLang="ko-KR" sz="1800" dirty="0">
                <a:solidFill>
                  <a:srgbClr val="0000FF"/>
                </a:solidFill>
              </a:rPr>
              <a:t>head</a:t>
            </a:r>
            <a:r>
              <a:rPr lang="en-US" altLang="ko-KR" sz="1800" dirty="0"/>
              <a:t> variable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The sentence will have the form of a definite clause, so the result is called a </a:t>
            </a:r>
            <a:r>
              <a:rPr lang="en-US" altLang="ko-KR" sz="1800" b="1" dirty="0">
                <a:solidFill>
                  <a:srgbClr val="0000FF"/>
                </a:solidFill>
              </a:rPr>
              <a:t>definite clause grammar (</a:t>
            </a:r>
            <a:r>
              <a:rPr lang="en-US" altLang="ko-KR" sz="1800" dirty="0">
                <a:solidFill>
                  <a:srgbClr val="0000FF"/>
                </a:solidFill>
              </a:rPr>
              <a:t>DCG)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568119-CCA8-56A1-A6F7-31E7754D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642" y="3579862"/>
            <a:ext cx="3756302" cy="1289977"/>
          </a:xfrm>
          <a:prstGeom prst="rect">
            <a:avLst/>
          </a:prstGeom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0A7CC581-FD6E-2B51-B476-386348CF7A40}"/>
              </a:ext>
            </a:extLst>
          </p:cNvPr>
          <p:cNvSpPr txBox="1"/>
          <p:nvPr/>
        </p:nvSpPr>
        <p:spPr>
          <a:xfrm>
            <a:off x="971600" y="4469770"/>
            <a:ext cx="327042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6462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18.4 Augmented Grammars</a:t>
            </a:r>
            <a:r>
              <a:rPr lang="ko-KR" altLang="en-US" dirty="0"/>
              <a:t> </a:t>
            </a:r>
            <a:r>
              <a:rPr lang="en-US" altLang="ko-KR" dirty="0"/>
              <a:t>(3/3)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altLang="ko-KR" sz="2200" dirty="0"/>
              <a:t>Semantic interpretation </a:t>
            </a:r>
            <a:endParaRPr lang="en-US" altLang="ko-KR" sz="2200" baseline="-25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Semantics of arithmetic expressions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000" b="0" dirty="0"/>
              <a:t>Parse tree with semantic interpretations for the string “3 + (4 ÷ 2)”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51C4F3-E3F9-6928-D88A-D7A5D791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81789"/>
            <a:ext cx="4166090" cy="2664287"/>
          </a:xfrm>
          <a:prstGeom prst="rect">
            <a:avLst/>
          </a:prstGeom>
        </p:spPr>
      </p:pic>
      <p:sp>
        <p:nvSpPr>
          <p:cNvPr id="7" name="Google Shape;91;p9">
            <a:extLst>
              <a:ext uri="{FF2B5EF4-FFF2-40B4-BE49-F238E27FC236}">
                <a16:creationId xmlns:a16="http://schemas.microsoft.com/office/drawing/2014/main" id="{3BC7C4E2-D89E-E468-28A5-24CA842B6EE8}"/>
              </a:ext>
            </a:extLst>
          </p:cNvPr>
          <p:cNvSpPr txBox="1"/>
          <p:nvPr/>
        </p:nvSpPr>
        <p:spPr>
          <a:xfrm>
            <a:off x="1518359" y="4810034"/>
            <a:ext cx="65527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8804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18.5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Complications of Real 		  </a:t>
            </a:r>
          </a:p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3864628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18.5 Complications of Real Natural Language</a:t>
            </a:r>
            <a:r>
              <a:rPr lang="ko-KR" altLang="en-US" dirty="0"/>
              <a:t> </a:t>
            </a:r>
            <a:r>
              <a:rPr lang="en-US" altLang="ko-KR" dirty="0"/>
              <a:t>(1/3)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3948208" cy="41764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Quantification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“Every agent feels a breeze.”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Is there one breeze that is felt by all the agents, or does each agent feel a separate personal breeze?</a:t>
            </a:r>
          </a:p>
          <a:p>
            <a:pPr marL="514350" lvl="1" indent="0">
              <a:buNone/>
            </a:pPr>
            <a:endParaRPr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C2C856-1601-18DA-D49E-937AAB72756E}"/>
                  </a:ext>
                </a:extLst>
              </p:cNvPr>
              <p:cNvSpPr txBox="1"/>
              <p:nvPr/>
            </p:nvSpPr>
            <p:spPr>
              <a:xfrm>
                <a:off x="683568" y="3291830"/>
                <a:ext cx="42223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ore-KR" altLang="en-US" sz="16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HY견고딕" pitchFamily="18" charset="-127"/>
                      </a:rPr>
                      <m:t>∀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HY견고딕" pitchFamily="18" charset="-127"/>
                      </a:rPr>
                      <m:t>𝑎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HY견고딕" pitchFamily="18" charset="-127"/>
                      </a:rPr>
                      <m:t> 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HY견고딕" pitchFamily="18" charset="-127"/>
                      </a:rPr>
                      <m:t>𝑎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𝐴𝑔𝑒𝑛𝑡𝑠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⟹∃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𝐵𝑟𝑒𝑒𝑧𝑒𝑠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𝐹𝑒𝑒𝑙</m:t>
                    </m:r>
                    <m:d>
                      <m:dPr>
                        <m:ctrlPr>
                          <a:rPr kumimoji="1" lang="en-US" altLang="ko-KR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kumimoji="1" lang="ko-Kore-KR" altLang="en-US" sz="1600" dirty="0">
                    <a:solidFill>
                      <a:schemeClr val="tx1"/>
                    </a:solidFill>
                    <a:effectLst/>
                    <a:ea typeface="HY견고딕" pitchFamily="18" charset="-127"/>
                  </a:rPr>
                  <a:t> </a:t>
                </a:r>
                <a:endParaRPr kumimoji="1" lang="en-US" altLang="ko-Kore-KR" sz="160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HY견고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ko-K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a:rPr kumimoji="1"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𝑏</m:t>
                      </m:r>
                      <m:r>
                        <a:rPr kumimoji="1" lang="en-US" altLang="ko-K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𝐵𝑟𝑒𝑒𝑧𝑒𝑠</m:t>
                      </m:r>
                      <m:r>
                        <a:rPr kumimoji="1"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⋀</m:t>
                      </m:r>
                      <m:r>
                        <a:rPr kumimoji="1" lang="ko-Kore-KR" altLang="en-US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∀</m:t>
                      </m:r>
                      <m:r>
                        <a:rPr kumimoji="1" lang="en-US" altLang="ko-K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𝑎</m:t>
                      </m:r>
                      <m:r>
                        <a:rPr kumimoji="1"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 </m:t>
                      </m:r>
                      <m:r>
                        <a:rPr kumimoji="1"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HY견고딕" pitchFamily="18" charset="-127"/>
                        </a:rPr>
                        <m:t>𝑎</m:t>
                      </m:r>
                      <m:r>
                        <a:rPr kumimoji="1" lang="en-US" altLang="ko-K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ko-KR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𝐴𝑔𝑒𝑛𝑡𝑠</m:t>
                      </m:r>
                      <m:r>
                        <a:rPr kumimoji="1" lang="en-US" altLang="ko-K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kumimoji="1" lang="en-US" altLang="ko-K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𝐹𝑒𝑒𝑙</m:t>
                      </m:r>
                      <m:d>
                        <m:dPr>
                          <m:ctrlPr>
                            <a:rPr kumimoji="1" lang="en-US" altLang="ko-KR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ko-Kore-KR" altLang="en-US" sz="1600" dirty="0">
                  <a:solidFill>
                    <a:srgbClr val="551111"/>
                  </a:solidFill>
                  <a:effectLst/>
                  <a:latin typeface="HY견고딕" pitchFamily="18" charset="-127"/>
                  <a:ea typeface="HY견고딕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C2C856-1601-18DA-D49E-937AAB727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91830"/>
                <a:ext cx="4222374" cy="492443"/>
              </a:xfrm>
              <a:prstGeom prst="rect">
                <a:avLst/>
              </a:prstGeom>
              <a:blipFill>
                <a:blip r:embed="rId2"/>
                <a:stretch>
                  <a:fillRect l="-1502" t="-2500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AFADA9-203D-AE48-D12B-8422CCC35915}"/>
              </a:ext>
            </a:extLst>
          </p:cNvPr>
          <p:cNvSpPr txBox="1">
            <a:spLocks/>
          </p:cNvSpPr>
          <p:nvPr/>
        </p:nvSpPr>
        <p:spPr>
          <a:xfrm>
            <a:off x="4656238" y="773491"/>
            <a:ext cx="4380258" cy="4176464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Pragmatics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Completing the interpretation by adding context-dependent information about the </a:t>
            </a:r>
            <a:r>
              <a:rPr lang="en-US" altLang="ko-KR" sz="1800" dirty="0">
                <a:solidFill>
                  <a:srgbClr val="FF0000"/>
                </a:solidFill>
              </a:rPr>
              <a:t>current situation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“I am in Boston today,”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both “I” and “today” are </a:t>
            </a:r>
            <a:r>
              <a:rPr lang="en-US" altLang="ko-KR" sz="1800" dirty="0" err="1">
                <a:solidFill>
                  <a:srgbClr val="FF0000"/>
                </a:solidFill>
              </a:rPr>
              <a:t>indexicals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/>
              <a:t>(phrases that refer directly to the current situation)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Interpreting the </a:t>
            </a:r>
            <a:r>
              <a:rPr lang="en-US" altLang="ko-KR" sz="1800" dirty="0">
                <a:solidFill>
                  <a:srgbClr val="FF0000"/>
                </a:solidFill>
              </a:rPr>
              <a:t>speaker’s intent</a:t>
            </a:r>
          </a:p>
        </p:txBody>
      </p:sp>
    </p:spTree>
    <p:extLst>
      <p:ext uri="{BB962C8B-B14F-4D97-AF65-F5344CB8AC3E}">
        <p14:creationId xmlns:p14="http://schemas.microsoft.com/office/powerpoint/2010/main" val="213050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18.5 Complications of Real Natural Language</a:t>
            </a:r>
            <a:r>
              <a:rPr lang="ko-KR" altLang="en-US" dirty="0"/>
              <a:t> </a:t>
            </a:r>
            <a:r>
              <a:rPr lang="en-US" altLang="ko-KR" dirty="0"/>
              <a:t>(2/3)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Long-distance dependencies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Distance between the </a:t>
            </a:r>
            <a:r>
              <a:rPr lang="en-US" altLang="ko-KR" sz="1800" dirty="0">
                <a:solidFill>
                  <a:srgbClr val="FF0000"/>
                </a:solidFill>
              </a:rPr>
              <a:t>gap</a:t>
            </a:r>
            <a:r>
              <a:rPr lang="en-US" altLang="ko-KR" sz="1800" dirty="0"/>
              <a:t> and the </a:t>
            </a:r>
            <a:r>
              <a:rPr lang="en-US" altLang="ko-KR" sz="1800" dirty="0">
                <a:solidFill>
                  <a:srgbClr val="FF0000"/>
                </a:solidFill>
              </a:rPr>
              <a:t>NP it refers to </a:t>
            </a:r>
            <a:r>
              <a:rPr lang="en-US" altLang="ko-KR" sz="1800" dirty="0"/>
              <a:t>can be arbitrarily </a:t>
            </a:r>
            <a:r>
              <a:rPr lang="en-US" altLang="ko-KR" sz="1800" dirty="0">
                <a:solidFill>
                  <a:srgbClr val="FF0000"/>
                </a:solidFill>
              </a:rPr>
              <a:t>long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“Who did the agent tell you to give the gold to?”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Gap refers to “Who,” which is 11 words away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Time and tense</a:t>
            </a:r>
          </a:p>
        </p:txBody>
      </p:sp>
      <p:pic>
        <p:nvPicPr>
          <p:cNvPr id="3074" name="Picture 2" descr="Master ALL TENSES in 30 Minutes: Verb Tenses Chart with Useful Rules &amp;  Examples - YouTube">
            <a:extLst>
              <a:ext uri="{FF2B5EF4-FFF2-40B4-BE49-F238E27FC236}">
                <a16:creationId xmlns:a16="http://schemas.microsoft.com/office/drawing/2014/main" id="{CAB074BD-E771-CC2D-6033-A5D45B47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448639"/>
            <a:ext cx="4315972" cy="242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C0FB9AD0-5EED-F207-9833-D88F8081384E}"/>
              </a:ext>
            </a:extLst>
          </p:cNvPr>
          <p:cNvSpPr txBox="1"/>
          <p:nvPr/>
        </p:nvSpPr>
        <p:spPr>
          <a:xfrm>
            <a:off x="1480164" y="4753263"/>
            <a:ext cx="175749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ESL Learning English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2740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18.5 Complications of Real Natural Language</a:t>
            </a:r>
            <a:r>
              <a:rPr lang="ko-KR" altLang="en-US" dirty="0"/>
              <a:t> </a:t>
            </a:r>
            <a:r>
              <a:rPr lang="en-US" altLang="ko-KR" dirty="0"/>
              <a:t>(3/3)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Ambiguity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00FF"/>
                </a:solidFill>
              </a:rPr>
              <a:t>Lexical ambiguity</a:t>
            </a:r>
            <a:r>
              <a:rPr lang="en-US" altLang="ko-KR" sz="1800" dirty="0"/>
              <a:t>: a word has more than one meaning</a:t>
            </a:r>
          </a:p>
          <a:p>
            <a:pPr marL="914400" lvl="2" indent="0">
              <a:buNone/>
            </a:pPr>
            <a:r>
              <a:rPr lang="en-US" altLang="ko-KR" sz="1600" dirty="0"/>
              <a:t>“back” can be an adverb (go back), an adjective (back door), a noun (the back of the room), a verb (back a candidate), or a proper noun (a river in Nunavut, Canada)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00FF"/>
                </a:solidFill>
              </a:rPr>
              <a:t>Syntactic ambiguity</a:t>
            </a:r>
            <a:r>
              <a:rPr lang="en-US" altLang="ko-KR" sz="1800" dirty="0"/>
              <a:t>: phrase that has multiple parses</a:t>
            </a:r>
          </a:p>
          <a:p>
            <a:pPr marL="914400" lvl="2" indent="0">
              <a:buNone/>
            </a:pPr>
            <a:r>
              <a:rPr lang="en-US" altLang="ko-KR" sz="1600" dirty="0"/>
              <a:t>“I smelled a </a:t>
            </a:r>
            <a:r>
              <a:rPr lang="en-US" altLang="ko-KR" sz="1600" dirty="0" err="1"/>
              <a:t>wumpus</a:t>
            </a:r>
            <a:r>
              <a:rPr lang="en-US" altLang="ko-KR" sz="1600" dirty="0"/>
              <a:t> in 2, 2” modifies noun or verb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00FF"/>
                </a:solidFill>
              </a:rPr>
              <a:t>Semantic ambiguity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Ambiguity between literal and figurative meanings</a:t>
            </a:r>
          </a:p>
          <a:p>
            <a:pPr marL="914400" lvl="2" indent="0">
              <a:buNone/>
            </a:pPr>
            <a:r>
              <a:rPr lang="en-US" altLang="ko-KR" sz="1600" dirty="0"/>
              <a:t>“Chrysler announced a new model,” we do not interpret it as saying that companies can talk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7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18.6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22899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Introduction: Language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A02B-79F6-4ADF-BCAC-FCB3BF19D7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 marL="342900" indent="-342900">
              <a:lnSpc>
                <a:spcPts val="2100"/>
              </a:lnSpc>
              <a:buFont typeface="Wingdings" pitchFamily="2" charset="2"/>
              <a:buChar char="q"/>
            </a:pPr>
            <a:r>
              <a:rPr lang="en-US" altLang="ko-KR" sz="2000" b="0" dirty="0"/>
              <a:t>Why we want the agents to be able to do </a:t>
            </a:r>
            <a:r>
              <a:rPr lang="en-US" altLang="ko-KR" sz="2000" dirty="0"/>
              <a:t>natural language processing (NLP)</a:t>
            </a:r>
            <a:r>
              <a:rPr lang="en-US" altLang="ko-KR" sz="2000" b="0" dirty="0"/>
              <a:t>? </a:t>
            </a:r>
          </a:p>
          <a:p>
            <a:pPr marL="628650" lvl="1" indent="-34290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To </a:t>
            </a:r>
            <a:r>
              <a:rPr lang="en-US" altLang="ko-KR" sz="1800" dirty="0">
                <a:solidFill>
                  <a:srgbClr val="0000FF"/>
                </a:solidFill>
              </a:rPr>
              <a:t>communicate</a:t>
            </a:r>
            <a:r>
              <a:rPr lang="en-US" altLang="ko-KR" sz="1800" dirty="0"/>
              <a:t> with humans in a natural way</a:t>
            </a:r>
          </a:p>
          <a:p>
            <a:pPr marL="628650" lvl="1" indent="-34290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To </a:t>
            </a:r>
            <a:r>
              <a:rPr lang="en-US" altLang="ko-KR" sz="1800" dirty="0">
                <a:solidFill>
                  <a:srgbClr val="0000FF"/>
                </a:solidFill>
              </a:rPr>
              <a:t>learn</a:t>
            </a:r>
            <a:r>
              <a:rPr lang="en-US" altLang="ko-KR" sz="1800" dirty="0"/>
              <a:t> information from written language</a:t>
            </a:r>
          </a:p>
          <a:p>
            <a:pPr marL="628650" lvl="1" indent="-34290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To advance the </a:t>
            </a:r>
            <a:r>
              <a:rPr lang="en-US" altLang="ko-KR" sz="1800" dirty="0">
                <a:solidFill>
                  <a:srgbClr val="0000FF"/>
                </a:solidFill>
              </a:rPr>
              <a:t>scientific understanding </a:t>
            </a:r>
            <a:r>
              <a:rPr lang="en-US" altLang="ko-KR" sz="1800" dirty="0"/>
              <a:t>of languages and language use</a:t>
            </a:r>
          </a:p>
          <a:p>
            <a:pPr marL="628650" lvl="1" indent="-342900">
              <a:lnSpc>
                <a:spcPts val="21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0000FF"/>
              </a:solidFill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en-US" altLang="ko-KR" sz="2200" dirty="0"/>
              <a:t>Natural Language Processing</a:t>
            </a:r>
          </a:p>
          <a:p>
            <a:pPr marL="342900" indent="-342900">
              <a:lnSpc>
                <a:spcPts val="2100"/>
              </a:lnSpc>
              <a:buFont typeface="Wingdings" pitchFamily="2" charset="2"/>
              <a:buChar char="q"/>
            </a:pPr>
            <a:r>
              <a:rPr lang="en-US" altLang="ko-KR" sz="2000" b="0" dirty="0"/>
              <a:t>How to make use of the human knowledge expressed in natural language? </a:t>
            </a:r>
          </a:p>
          <a:p>
            <a:pPr marL="628650" lvl="1" indent="-34290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Processing, i.e. analyzing and generating, sentences and texts </a:t>
            </a:r>
          </a:p>
          <a:p>
            <a:pPr marL="628650" lvl="1" indent="-34290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00FF"/>
                </a:solidFill>
              </a:rPr>
              <a:t>Information seeking tasks: text classification, information retrieval</a:t>
            </a:r>
          </a:p>
          <a:p>
            <a:pPr marL="628650" lvl="1" indent="-34290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Understanding the grammar (syntax), meaning (semantics), and use (pragmatics) of human language</a:t>
            </a:r>
          </a:p>
          <a:p>
            <a:pPr marL="628650" lvl="1" indent="-34290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00FF"/>
                </a:solidFill>
              </a:rPr>
              <a:t>Communication tasks: Machine translation, speech recognition, dialogue systems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66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18.6 Word Embeddings</a:t>
            </a:r>
            <a:r>
              <a:rPr lang="ko-KR" altLang="en-US" dirty="0"/>
              <a:t> </a:t>
            </a:r>
            <a:r>
              <a:rPr lang="en-US" altLang="ko-KR" dirty="0"/>
              <a:t>(1/2)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956320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Word embedding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/>
              <a:t>A low-dimensional </a:t>
            </a:r>
            <a:r>
              <a:rPr lang="en-US" altLang="ko-KR" sz="1800" b="0" dirty="0">
                <a:solidFill>
                  <a:srgbClr val="C00000"/>
                </a:solidFill>
              </a:rPr>
              <a:t>vector representing a word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>
                <a:solidFill>
                  <a:srgbClr val="C00000"/>
                </a:solidFill>
              </a:rPr>
              <a:t>Learned automatically </a:t>
            </a:r>
            <a:r>
              <a:rPr lang="en-US" altLang="ko-KR" sz="1800" b="0" dirty="0"/>
              <a:t>from the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>
                <a:solidFill>
                  <a:srgbClr val="C00000"/>
                </a:solidFill>
              </a:rPr>
              <a:t>Clusters</a:t>
            </a:r>
            <a:r>
              <a:rPr lang="en-US" altLang="ko-KR" sz="1800" b="0" dirty="0"/>
              <a:t> for country, transportation, food, …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b="0" dirty="0"/>
              <a:t> </a:t>
            </a:r>
            <a:r>
              <a:rPr lang="en-US" altLang="ko-KR" sz="1600" dirty="0"/>
              <a:t>i.e. similar words have similar vectors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/>
              <a:t>Using word embedding vectors rather than one-hot encodings is helpful in deep learning NLP tasks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0" dirty="0"/>
              <a:t>WORD2VEC, </a:t>
            </a:r>
            <a:r>
              <a:rPr lang="en-US" altLang="ko-KR" sz="1800" b="0" dirty="0" err="1"/>
              <a:t>GloVe</a:t>
            </a:r>
            <a:r>
              <a:rPr lang="en-US" altLang="ko-KR" sz="1800" b="0" dirty="0"/>
              <a:t> (Global Vectors), FASTTEXT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746FB8-9DC5-6C07-F66A-0E41D004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74" y="1131590"/>
            <a:ext cx="3918190" cy="3240360"/>
          </a:xfrm>
          <a:prstGeom prst="rect">
            <a:avLst/>
          </a:prstGeom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9B90D7A1-E4AB-5DD4-9AF4-279DAE99F670}"/>
              </a:ext>
            </a:extLst>
          </p:cNvPr>
          <p:cNvSpPr txBox="1"/>
          <p:nvPr/>
        </p:nvSpPr>
        <p:spPr>
          <a:xfrm>
            <a:off x="1547664" y="4659982"/>
            <a:ext cx="654850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8476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18.6 Word Embeddings</a:t>
            </a:r>
            <a:r>
              <a:rPr lang="ko-KR" altLang="en-US" dirty="0"/>
              <a:t> </a:t>
            </a:r>
            <a:r>
              <a:rPr lang="en-US" altLang="ko-KR" dirty="0"/>
              <a:t>(2/2)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164232" cy="41764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Additional properties beyond mere proximity for similar 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“A is to B as C is to [what]?”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e.g.</a:t>
            </a:r>
          </a:p>
          <a:p>
            <a:pPr marL="171450" indent="0">
              <a:buNone/>
            </a:pPr>
            <a:r>
              <a:rPr lang="en-US" altLang="ko-KR" sz="2000" dirty="0"/>
              <a:t>    </a:t>
            </a:r>
            <a:r>
              <a:rPr lang="en-US" altLang="ko-KR" sz="1600" b="0" dirty="0"/>
              <a:t>Vector A: Athens and B for Greece</a:t>
            </a:r>
          </a:p>
          <a:p>
            <a:pPr marL="171450" indent="0">
              <a:buNone/>
            </a:pPr>
            <a:r>
              <a:rPr lang="en-US" altLang="ko-KR" sz="1600" b="0" dirty="0"/>
              <a:t>     B – A : encode country/capital relationship</a:t>
            </a:r>
          </a:p>
          <a:p>
            <a:pPr marL="171450" indent="0">
              <a:buNone/>
            </a:pPr>
            <a:r>
              <a:rPr lang="en-US" altLang="ko-KR" sz="1600" b="0" dirty="0"/>
              <a:t>     “Athens is to Greece as Oslo is to [what]?”           </a:t>
            </a:r>
          </a:p>
          <a:p>
            <a:pPr marL="171450" indent="0">
              <a:buNone/>
            </a:pPr>
            <a:r>
              <a:rPr lang="en-US" altLang="ko-KR" sz="1600" b="0" dirty="0"/>
              <a:t>     hypothesize B – A = D – C </a:t>
            </a:r>
          </a:p>
          <a:p>
            <a:pPr marL="171450" indent="0">
              <a:buNone/>
            </a:pPr>
            <a:r>
              <a:rPr lang="en-US" altLang="ko-KR" sz="1600" b="0" dirty="0"/>
              <a:t>     D = C + (B – A) </a:t>
            </a:r>
          </a:p>
          <a:p>
            <a:pPr marL="171450" indent="0">
              <a:buNone/>
            </a:pPr>
            <a:r>
              <a:rPr lang="en-US" altLang="ko-KR" sz="1600" b="0" dirty="0"/>
              <a:t>     Closest word with D: Norway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FD958-0F81-58F8-FFFC-50E860B3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208" y="948183"/>
            <a:ext cx="4678812" cy="3423767"/>
          </a:xfrm>
          <a:prstGeom prst="rect">
            <a:avLst/>
          </a:prstGeom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2319CD56-B76A-9D8E-A9CC-78AC464BEBAD}"/>
              </a:ext>
            </a:extLst>
          </p:cNvPr>
          <p:cNvSpPr txBox="1"/>
          <p:nvPr/>
        </p:nvSpPr>
        <p:spPr>
          <a:xfrm>
            <a:off x="4788024" y="4679729"/>
            <a:ext cx="31683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0319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408712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18.7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Recurrent Neural Networks  </a:t>
            </a:r>
          </a:p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for NLP</a:t>
            </a:r>
          </a:p>
        </p:txBody>
      </p:sp>
    </p:spTree>
    <p:extLst>
      <p:ext uri="{BB962C8B-B14F-4D97-AF65-F5344CB8AC3E}">
        <p14:creationId xmlns:p14="http://schemas.microsoft.com/office/powerpoint/2010/main" val="2579330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18.7 Recurrent Neural Networks for NLP</a:t>
            </a:r>
            <a:r>
              <a:rPr lang="ko-KR" altLang="en-US" dirty="0"/>
              <a:t> </a:t>
            </a:r>
            <a:r>
              <a:rPr lang="en-US" altLang="ko-KR" dirty="0"/>
              <a:t>(1/2)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Language models with recurrent neural networks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Problem of fixed-size window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“</a:t>
            </a:r>
            <a:r>
              <a:rPr lang="en-US" altLang="ko-KR" sz="1800" i="1" dirty="0"/>
              <a:t>Eduardo told me that Miguel was very sick so I took </a:t>
            </a:r>
            <a:r>
              <a:rPr lang="en-US" altLang="ko-KR" sz="1800" b="1" dirty="0"/>
              <a:t>him</a:t>
            </a:r>
            <a:r>
              <a:rPr lang="en-US" altLang="ko-KR" sz="1800" dirty="0"/>
              <a:t> </a:t>
            </a:r>
            <a:r>
              <a:rPr lang="en-US" altLang="ko-KR" sz="1800" i="1" dirty="0"/>
              <a:t>to the hospital </a:t>
            </a:r>
            <a:r>
              <a:rPr lang="en-US" altLang="ko-KR" sz="1800" dirty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b="1" dirty="0"/>
              <a:t>him</a:t>
            </a:r>
            <a:r>
              <a:rPr lang="en-US" altLang="ko-KR" sz="1800" dirty="0"/>
              <a:t> refers to </a:t>
            </a:r>
            <a:r>
              <a:rPr lang="en-US" altLang="ko-KR" sz="1800" i="1" dirty="0"/>
              <a:t>Miguel</a:t>
            </a:r>
            <a:r>
              <a:rPr lang="en-US" altLang="ko-KR" sz="1800" dirty="0"/>
              <a:t> and not </a:t>
            </a:r>
            <a:r>
              <a:rPr lang="en-US" altLang="ko-KR" sz="1800" i="1" dirty="0"/>
              <a:t>Eduardo</a:t>
            </a:r>
            <a:r>
              <a:rPr lang="en-US" altLang="ko-KR" sz="1800" dirty="0"/>
              <a:t> requires context that spans of 14-words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Problem of a feedforward network: </a:t>
            </a:r>
            <a:r>
              <a:rPr lang="en-US" altLang="ko-KR" sz="2000" dirty="0">
                <a:solidFill>
                  <a:srgbClr val="C00000"/>
                </a:solidFill>
              </a:rPr>
              <a:t>asymmetry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Need to relearn for the appearance of </a:t>
            </a:r>
            <a:r>
              <a:rPr lang="en-US" altLang="ko-KR" sz="1800" i="1" dirty="0"/>
              <a:t>him</a:t>
            </a:r>
            <a:r>
              <a:rPr lang="en-US" altLang="ko-KR" sz="1800" dirty="0"/>
              <a:t> at other positions in the sentence because weights are different for each word position</a:t>
            </a:r>
          </a:p>
        </p:txBody>
      </p:sp>
    </p:spTree>
    <p:extLst>
      <p:ext uri="{BB962C8B-B14F-4D97-AF65-F5344CB8AC3E}">
        <p14:creationId xmlns:p14="http://schemas.microsoft.com/office/powerpoint/2010/main" val="169611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18.7 Recurrent Neural Networks for NLP</a:t>
            </a:r>
            <a:r>
              <a:rPr lang="ko-KR" altLang="en-US" dirty="0"/>
              <a:t> </a:t>
            </a:r>
            <a:r>
              <a:rPr lang="en-US" altLang="ko-KR" dirty="0"/>
              <a:t>(2/2)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ko-KR" sz="2200" dirty="0"/>
                  <a:t>Language models with recurrent neural networks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ko-KR" sz="2000" dirty="0">
                    <a:solidFill>
                      <a:srgbClr val="0000FF"/>
                    </a:solidFill>
                  </a:rPr>
                  <a:t>Recurrent Neural Network (RNN)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1800" dirty="0"/>
                  <a:t>Recall lecture 16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1800" dirty="0"/>
                  <a:t>Process </a:t>
                </a:r>
                <a:r>
                  <a:rPr lang="en-US" altLang="ko-KR" sz="1800" dirty="0">
                    <a:solidFill>
                      <a:srgbClr val="C00000"/>
                    </a:solidFill>
                  </a:rPr>
                  <a:t>time-series data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1800" dirty="0">
                    <a:solidFill>
                      <a:srgbClr val="C00000"/>
                    </a:solidFill>
                  </a:rPr>
                  <a:t>Sharing parameters </a:t>
                </a:r>
                <a:r>
                  <a:rPr lang="en-US" altLang="ko-KR" sz="1800" dirty="0"/>
                  <a:t>through time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/>
                  <a:t>: word embedding vector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800" dirty="0"/>
                  <a:t>: a probability of the next word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8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9E16943-0207-EA8C-79B3-8B893997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822700"/>
            <a:ext cx="4674981" cy="1397121"/>
          </a:xfrm>
          <a:prstGeom prst="rect">
            <a:avLst/>
          </a:prstGeom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9813307D-16F4-D027-DF03-77DAE714A51D}"/>
              </a:ext>
            </a:extLst>
          </p:cNvPr>
          <p:cNvSpPr txBox="1"/>
          <p:nvPr/>
        </p:nvSpPr>
        <p:spPr>
          <a:xfrm>
            <a:off x="5099117" y="3363838"/>
            <a:ext cx="39969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4002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18.8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Sequence-to-Sequence Models</a:t>
            </a:r>
          </a:p>
        </p:txBody>
      </p:sp>
    </p:spTree>
    <p:extLst>
      <p:ext uri="{BB962C8B-B14F-4D97-AF65-F5344CB8AC3E}">
        <p14:creationId xmlns:p14="http://schemas.microsoft.com/office/powerpoint/2010/main" val="1055463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18.8 Sequence-to-Sequence Models</a:t>
            </a:r>
            <a:r>
              <a:rPr lang="ko-KR" altLang="en-US" dirty="0"/>
              <a:t> </a:t>
            </a:r>
            <a:r>
              <a:rPr lang="en-US" altLang="ko-KR" dirty="0"/>
              <a:t>(1/3)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Sequence-to-sequence model for machine translation (MT)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Translate a sentence from a </a:t>
            </a:r>
            <a:r>
              <a:rPr lang="en-US" altLang="ko-KR" sz="2000" b="0" dirty="0">
                <a:solidFill>
                  <a:srgbClr val="C00000"/>
                </a:solidFill>
              </a:rPr>
              <a:t>source language </a:t>
            </a:r>
            <a:r>
              <a:rPr lang="en-US" altLang="ko-KR" sz="2000" b="0" dirty="0"/>
              <a:t>to a </a:t>
            </a:r>
            <a:r>
              <a:rPr lang="en-US" altLang="ko-KR" sz="2000" b="0" dirty="0">
                <a:solidFill>
                  <a:srgbClr val="C00000"/>
                </a:solidFill>
              </a:rPr>
              <a:t>target language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Challenges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b="0" dirty="0"/>
              <a:t>Words are not one-to-one mapped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“caballo de mar” to “seahorse”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b="0" dirty="0"/>
              <a:t>Word reordering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English: subject is usually at the start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Fijian: subject is usually at the 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Generation of each target word is conditional on the </a:t>
            </a:r>
            <a:r>
              <a:rPr lang="en-US" altLang="ko-KR" sz="2000" b="0" dirty="0">
                <a:solidFill>
                  <a:srgbClr val="C00000"/>
                </a:solidFill>
              </a:rPr>
              <a:t>entire source sentence </a:t>
            </a:r>
            <a:r>
              <a:rPr lang="en-US" altLang="ko-KR" sz="2000" b="0" dirty="0"/>
              <a:t>and </a:t>
            </a:r>
            <a:r>
              <a:rPr lang="en-US" altLang="ko-KR" sz="2000" b="0" dirty="0">
                <a:solidFill>
                  <a:srgbClr val="C00000"/>
                </a:solidFill>
              </a:rPr>
              <a:t>all previously generated target words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298E3D-74A9-861F-EAF3-EAC35EF0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014538"/>
            <a:ext cx="4355976" cy="1008636"/>
          </a:xfrm>
          <a:prstGeom prst="rect">
            <a:avLst/>
          </a:prstGeom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443D3B6B-E311-1227-C25B-AC6BDEA0505F}"/>
              </a:ext>
            </a:extLst>
          </p:cNvPr>
          <p:cNvSpPr txBox="1"/>
          <p:nvPr/>
        </p:nvSpPr>
        <p:spPr>
          <a:xfrm>
            <a:off x="5819020" y="3195523"/>
            <a:ext cx="32403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526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18.8 Sequence-to-Sequence Models</a:t>
            </a:r>
            <a:r>
              <a:rPr lang="ko-KR" altLang="en-US" dirty="0"/>
              <a:t> </a:t>
            </a:r>
            <a:r>
              <a:rPr lang="en-US" altLang="ko-KR" dirty="0"/>
              <a:t>(2/3)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ko-KR" sz="2200" dirty="0"/>
                  <a:t>Attention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ko-KR" sz="2000" b="0" dirty="0"/>
                  <a:t>RNN has shortcomings of nearby context bias and fixed context size limits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ko-KR" sz="2000" b="0" dirty="0"/>
                  <a:t>Attentional sequence-to-sequence model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1600" i="1" dirty="0" err="1"/>
                  <a:t>i</a:t>
                </a:r>
                <a:r>
                  <a:rPr lang="en-US" altLang="ko-KR" sz="1600" dirty="0" err="1"/>
                  <a:t>th</a:t>
                </a:r>
                <a:r>
                  <a:rPr lang="en-US" altLang="ko-KR" sz="1600" dirty="0"/>
                  <a:t> hidden vector</a:t>
                </a:r>
              </a:p>
              <a:p>
                <a:pPr marL="514350" lvl="1" indent="0">
                  <a:buNone/>
                </a:pPr>
                <a:r>
                  <a:rPr lang="en-US" altLang="ko-KR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𝑅𝑁𝑁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" altLang="ko-Kore-KR" sz="1600" dirty="0"/>
                  <a:t>Attention score </a:t>
                </a:r>
              </a:p>
              <a:p>
                <a:pPr marL="514350" lvl="1" indent="0">
                  <a:buNone/>
                </a:pPr>
                <a:r>
                  <a:rPr lang="en" altLang="ko-Kore-KR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ore-K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ore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ore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ore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ore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" altLang="ko-Kore-KR" sz="14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" altLang="ko-Kore-KR" sz="1600" dirty="0"/>
                  <a:t>Probability </a:t>
                </a:r>
              </a:p>
              <a:p>
                <a:pPr marL="514350" lvl="1" indent="0">
                  <a:buNone/>
                </a:pPr>
                <a:r>
                  <a:rPr lang="en" altLang="ko-Kore-KR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ore-KR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ore-KR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ore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sup>
                    </m:sSup>
                    <m:r>
                      <a:rPr lang="en-US" altLang="ko-Kore-KR" sz="1600" i="1">
                        <a:latin typeface="Cambria Math" panose="02040503050406030204" pitchFamily="18" charset="0"/>
                      </a:rPr>
                      <m:t>/(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ore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ore-KR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ore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ore-KR" sz="16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ore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ko-Kore-KR" sz="16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" altLang="ko-Kore-KR" sz="1600" dirty="0"/>
                  <a:t>Context vector </a:t>
                </a:r>
              </a:p>
              <a:p>
                <a:pPr marL="514350" lvl="1" indent="0">
                  <a:buNone/>
                </a:pPr>
                <a:r>
                  <a:rPr lang="en" altLang="ko-Kore-KR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altLang="ko-Kore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ore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ore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ore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ore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ore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EA02B-79F6-4ADF-BCAC-FCB3BF19D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890"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C525918-0B16-D20B-4E0B-028763B4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332820"/>
            <a:ext cx="4842884" cy="2778286"/>
          </a:xfrm>
          <a:prstGeom prst="rect">
            <a:avLst/>
          </a:prstGeom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E55E5744-61B0-9AB0-1A89-B68174F085C5}"/>
              </a:ext>
            </a:extLst>
          </p:cNvPr>
          <p:cNvSpPr txBox="1"/>
          <p:nvPr/>
        </p:nvSpPr>
        <p:spPr>
          <a:xfrm>
            <a:off x="5716234" y="1834427"/>
            <a:ext cx="31683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4992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NLP] Beam Search란?">
            <a:extLst>
              <a:ext uri="{FF2B5EF4-FFF2-40B4-BE49-F238E27FC236}">
                <a16:creationId xmlns:a16="http://schemas.microsoft.com/office/drawing/2014/main" id="{F329D629-8AFE-5A96-3971-666500E3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74" y="2859782"/>
            <a:ext cx="3672408" cy="222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18.8 Sequence-to-Sequence Models</a:t>
            </a:r>
            <a:r>
              <a:rPr lang="ko-KR" altLang="en-US" dirty="0"/>
              <a:t> </a:t>
            </a:r>
            <a:r>
              <a:rPr lang="en-US" altLang="ko-KR" dirty="0"/>
              <a:t>(3/3)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Decoding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Generating target sentence corresponding to a source sentence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>
                <a:solidFill>
                  <a:srgbClr val="0000FF"/>
                </a:solidFill>
              </a:rPr>
              <a:t>Greedy decoding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Select </a:t>
            </a:r>
            <a:r>
              <a:rPr lang="en-US" altLang="ko-KR" sz="1600" dirty="0">
                <a:solidFill>
                  <a:srgbClr val="C00000"/>
                </a:solidFill>
              </a:rPr>
              <a:t>the highest </a:t>
            </a:r>
            <a:r>
              <a:rPr lang="en-US" altLang="ko-KR" sz="1600" dirty="0"/>
              <a:t>probability word at each timestep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600" dirty="0"/>
              <a:t>May not maximize the probability of the entire target sentence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>
                <a:solidFill>
                  <a:srgbClr val="0000FF"/>
                </a:solidFill>
              </a:rPr>
              <a:t>Beam search </a:t>
            </a:r>
            <a:r>
              <a:rPr lang="en-US" altLang="ko-KR" sz="2000" b="0" dirty="0"/>
              <a:t>(Recall Section 4.1.3)</a:t>
            </a:r>
          </a:p>
        </p:txBody>
      </p:sp>
    </p:spTree>
    <p:extLst>
      <p:ext uri="{BB962C8B-B14F-4D97-AF65-F5344CB8AC3E}">
        <p14:creationId xmlns:p14="http://schemas.microsoft.com/office/powerpoint/2010/main" val="695233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18.9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8682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9492824" cy="511200"/>
          </a:xfrm>
        </p:spPr>
        <p:txBody>
          <a:bodyPr/>
          <a:lstStyle/>
          <a:p>
            <a:r>
              <a:rPr kumimoji="1" lang="en-US" altLang="ko-KR" dirty="0"/>
              <a:t>Language Understanding &amp; Conversation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BE2FD-D2F4-64E9-5543-04C9E2CEE829}"/>
              </a:ext>
            </a:extLst>
          </p:cNvPr>
          <p:cNvSpPr txBox="1"/>
          <p:nvPr/>
        </p:nvSpPr>
        <p:spPr>
          <a:xfrm>
            <a:off x="171529" y="4803998"/>
            <a:ext cx="30963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ko-KR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ko-KR" sz="800" dirty="0">
                <a:solidFill>
                  <a:srgbClr val="0AB2B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https://www.youtube.com/watch?v=WnzlbyTZsQY</a:t>
            </a:r>
            <a:r>
              <a:rPr lang="en-US" altLang="ko-KR" sz="800" dirty="0">
                <a:solidFill>
                  <a:srgbClr val="0AB2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44C2DA3A-2422-81EB-847E-DC17A69E9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1051" y="1347614"/>
            <a:ext cx="4223437" cy="2375684"/>
          </a:xfrm>
          <a:prstGeom prst="rect">
            <a:avLst/>
          </a:prstGeom>
        </p:spPr>
      </p:pic>
      <p:pic>
        <p:nvPicPr>
          <p:cNvPr id="8" name="Picture 4">
            <a:hlinkClick r:id="rId4"/>
            <a:extLst>
              <a:ext uri="{FF2B5EF4-FFF2-40B4-BE49-F238E27FC236}">
                <a16:creationId xmlns:a16="http://schemas.microsoft.com/office/drawing/2014/main" id="{B64E08B1-B09A-99C1-4035-35B193109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23" y="1362394"/>
            <a:ext cx="4220525" cy="2361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EA44A-81C3-F24A-90EF-B78B33A36167}"/>
              </a:ext>
            </a:extLst>
          </p:cNvPr>
          <p:cNvSpPr txBox="1"/>
          <p:nvPr/>
        </p:nvSpPr>
        <p:spPr>
          <a:xfrm>
            <a:off x="5436096" y="3867894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55111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rPr>
              <a:t>Google Assistant</a:t>
            </a:r>
            <a:endParaRPr kumimoji="1" lang="ko-KR" altLang="en-US" sz="24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D2117-0A11-CF4A-819E-D5FE4F4CF20A}"/>
              </a:ext>
            </a:extLst>
          </p:cNvPr>
          <p:cNvSpPr txBox="1"/>
          <p:nvPr/>
        </p:nvSpPr>
        <p:spPr>
          <a:xfrm>
            <a:off x="1719701" y="3867893"/>
            <a:ext cx="1518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>
                <a:solidFill>
                  <a:srgbClr val="55111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rPr>
              <a:t>Cleverbot</a:t>
            </a:r>
            <a:endParaRPr kumimoji="1" lang="ko-KR" altLang="en-US" sz="24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64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18.9 The Transformer Architecture</a:t>
            </a:r>
            <a:r>
              <a:rPr lang="ko-KR" altLang="en-US" dirty="0"/>
              <a:t> </a:t>
            </a:r>
            <a:r>
              <a:rPr lang="en-US" altLang="ko-KR" dirty="0"/>
              <a:t>(1/3)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3372144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Self-attention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ore-KR" sz="2000" dirty="0"/>
              <a:t>E</a:t>
            </a:r>
            <a:r>
              <a:rPr lang="en" altLang="ko-Kore-KR" sz="2000" dirty="0"/>
              <a:t>ach sequence of hidden states also </a:t>
            </a:r>
            <a:r>
              <a:rPr lang="en" altLang="ko-Kore-KR" sz="2000" dirty="0">
                <a:solidFill>
                  <a:srgbClr val="C00000"/>
                </a:solidFill>
              </a:rPr>
              <a:t>attends to itself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ore-KR" sz="1800" dirty="0"/>
              <a:t>The source to the source, and the target to the target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ore-KR" sz="1800" dirty="0"/>
              <a:t>Allows the model to additionally capture </a:t>
            </a:r>
            <a:r>
              <a:rPr lang="en" altLang="ko-Kore-KR" sz="1800" dirty="0">
                <a:solidFill>
                  <a:srgbClr val="C00000"/>
                </a:solidFill>
              </a:rPr>
              <a:t>long-distance context </a:t>
            </a:r>
            <a:r>
              <a:rPr lang="en" altLang="ko-Kore-KR" sz="1800" dirty="0"/>
              <a:t>within each sequence</a:t>
            </a:r>
          </a:p>
          <a:p>
            <a:pPr marL="0" indent="0">
              <a:buNone/>
            </a:pPr>
            <a:endParaRPr lang="en" altLang="ko-Kore-KR" sz="1800" dirty="0"/>
          </a:p>
        </p:txBody>
      </p:sp>
      <p:pic>
        <p:nvPicPr>
          <p:cNvPr id="9" name="Picture 2" descr="The Annotated Transformer">
            <a:extLst>
              <a:ext uri="{FF2B5EF4-FFF2-40B4-BE49-F238E27FC236}">
                <a16:creationId xmlns:a16="http://schemas.microsoft.com/office/drawing/2014/main" id="{3EF24008-9BAE-E6D7-3852-30090F71C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21"/>
          <a:stretch/>
        </p:blipFill>
        <p:spPr bwMode="auto">
          <a:xfrm>
            <a:off x="3957237" y="1275606"/>
            <a:ext cx="515512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055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18.9 The Transformer Architecture</a:t>
            </a:r>
            <a:r>
              <a:rPr lang="ko-KR" altLang="en-US" dirty="0"/>
              <a:t> </a:t>
            </a:r>
            <a:r>
              <a:rPr lang="en-US" altLang="ko-KR" dirty="0"/>
              <a:t>(2/3)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ko-KR" sz="2200" dirty="0"/>
                  <a:t>Self-attention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" altLang="ko-Kore-KR" sz="2000" dirty="0"/>
                  <a:t>Project the input into three </a:t>
                </a:r>
                <a:r>
                  <a:rPr lang="en" altLang="ko-Kore-KR" sz="2000" dirty="0">
                    <a:solidFill>
                      <a:srgbClr val="C00000"/>
                    </a:solidFill>
                  </a:rPr>
                  <a:t>different representations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" altLang="ko-Kore-KR" sz="1800" dirty="0">
                    <a:solidFill>
                      <a:srgbClr val="0000FF"/>
                    </a:solidFill>
                  </a:rPr>
                  <a:t>Query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ko-Kore-KR" sz="1800" dirty="0"/>
                  <a:t> is the one being </a:t>
                </a:r>
                <a:r>
                  <a:rPr lang="en" altLang="ko-Kore-KR" sz="1800" i="1" dirty="0"/>
                  <a:t>attended from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" altLang="ko-Kore-KR" sz="1800" dirty="0">
                    <a:solidFill>
                      <a:srgbClr val="0000FF"/>
                    </a:solidFill>
                  </a:rPr>
                  <a:t>Key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ko-Kore-KR" sz="1800" dirty="0"/>
                  <a:t> is the one being </a:t>
                </a:r>
                <a:r>
                  <a:rPr lang="en" altLang="ko-Kore-KR" sz="1800" i="1" dirty="0"/>
                  <a:t>attended to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" altLang="ko-Kore-KR" sz="1800" dirty="0">
                    <a:solidFill>
                      <a:srgbClr val="0000FF"/>
                    </a:solidFill>
                  </a:rPr>
                  <a:t>Value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ko-Kore-KR" sz="1800" dirty="0"/>
                  <a:t> is the context that is being generated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" altLang="ko-Kore-KR" sz="2000" dirty="0"/>
                  <a:t>Encoding of </a:t>
                </a:r>
                <a:r>
                  <a:rPr lang="en" altLang="ko-Kore-KR" sz="2000" i="1" dirty="0" err="1"/>
                  <a:t>i</a:t>
                </a:r>
                <a:r>
                  <a:rPr lang="en" altLang="ko-Kore-KR" sz="2000" dirty="0" err="1"/>
                  <a:t>th</a:t>
                </a:r>
                <a:r>
                  <a:rPr lang="en" altLang="ko-Kore-KR" sz="2000" dirty="0"/>
                  <a:t>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000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altLang="ko-Kore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" altLang="ko-Kore-KR" sz="2000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ore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ad>
                      <m:radPr>
                        <m:degHide m:val="on"/>
                        <m:ctrlP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en" altLang="ko-Kore-KR" sz="1800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sup>
                    </m:sSup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/(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ore-KR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ore-K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ore-KR" sz="1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ore-KR" sz="18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ko-Kore-KR" sz="1800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ore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ore-KR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ore-K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ore-KR" sz="1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ore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ko-Kore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" altLang="ko-Kore-KR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890" b="-93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The Illustrated Transformer – NLP in Korean – Anything about NLP in Korean">
            <a:extLst>
              <a:ext uri="{FF2B5EF4-FFF2-40B4-BE49-F238E27FC236}">
                <a16:creationId xmlns:a16="http://schemas.microsoft.com/office/drawing/2014/main" id="{FE0F017D-B2FA-13A1-D161-EF4C0AD5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34753"/>
            <a:ext cx="4032448" cy="21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7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18.9 The Transformer Architecture</a:t>
            </a:r>
            <a:r>
              <a:rPr lang="ko-KR" altLang="en-US" dirty="0"/>
              <a:t> </a:t>
            </a:r>
            <a:r>
              <a:rPr lang="en-US" altLang="ko-KR" dirty="0"/>
              <a:t>(3/3)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236240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Transformer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Transformer layer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Positional embedding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Learn a new embedding vector that represents each word position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38C7D6-C37B-2C35-A028-6AF006B9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771550"/>
            <a:ext cx="4436740" cy="3192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D2C7A-55AF-8876-2F03-BFD848BD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924558"/>
            <a:ext cx="2520280" cy="2218942"/>
          </a:xfrm>
          <a:prstGeom prst="rect">
            <a:avLst/>
          </a:prstGeom>
        </p:spPr>
      </p:pic>
      <p:sp>
        <p:nvSpPr>
          <p:cNvPr id="7" name="Google Shape;91;p9">
            <a:extLst>
              <a:ext uri="{FF2B5EF4-FFF2-40B4-BE49-F238E27FC236}">
                <a16:creationId xmlns:a16="http://schemas.microsoft.com/office/drawing/2014/main" id="{F7F1FBF1-576A-AD8D-8729-F3EC18780415}"/>
              </a:ext>
            </a:extLst>
          </p:cNvPr>
          <p:cNvSpPr txBox="1"/>
          <p:nvPr/>
        </p:nvSpPr>
        <p:spPr>
          <a:xfrm>
            <a:off x="5680665" y="4083918"/>
            <a:ext cx="325606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5603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18.10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Natural Language Tasks</a:t>
            </a:r>
          </a:p>
        </p:txBody>
      </p:sp>
    </p:spTree>
    <p:extLst>
      <p:ext uri="{BB962C8B-B14F-4D97-AF65-F5344CB8AC3E}">
        <p14:creationId xmlns:p14="http://schemas.microsoft.com/office/powerpoint/2010/main" val="17396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18.10 Natural Language Tasks</a:t>
            </a:r>
            <a:r>
              <a:rPr lang="ko-KR" altLang="en-US" dirty="0"/>
              <a:t> </a:t>
            </a:r>
            <a:r>
              <a:rPr lang="en-US" altLang="ko-KR" dirty="0"/>
              <a:t>(1/8)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Text classification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Given a text, decide which of a predefined set of classes it belongs 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e.g. spam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Training set: </a:t>
            </a:r>
          </a:p>
          <a:p>
            <a:pPr marL="51435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 The positive examples (</a:t>
            </a:r>
            <a:r>
              <a:rPr lang="en-US" altLang="ko-KR" sz="1600" dirty="0">
                <a:solidFill>
                  <a:srgbClr val="0000FF"/>
                </a:solidFill>
              </a:rPr>
              <a:t>spam</a:t>
            </a:r>
            <a:r>
              <a:rPr lang="en-US" altLang="ko-KR" sz="1600" dirty="0"/>
              <a:t>) in the spam folder, </a:t>
            </a:r>
          </a:p>
          <a:p>
            <a:pPr marL="514350" lvl="1" indent="0">
              <a:buNone/>
            </a:pPr>
            <a:r>
              <a:rPr lang="en-US" altLang="ko-KR" sz="1600" dirty="0"/>
              <a:t>	ii) The negative examples (</a:t>
            </a:r>
            <a:r>
              <a:rPr lang="en-US" altLang="ko-KR" sz="1600" dirty="0">
                <a:solidFill>
                  <a:srgbClr val="0000FF"/>
                </a:solidFill>
              </a:rPr>
              <a:t>ham</a:t>
            </a:r>
            <a:r>
              <a:rPr lang="en-US" altLang="ko-KR" sz="1600" dirty="0"/>
              <a:t>) in the inbox</a:t>
            </a:r>
            <a:endParaRPr lang="en-US" altLang="ko-KR" sz="1400" dirty="0"/>
          </a:p>
          <a:p>
            <a:pPr marL="914400" lvl="2" indent="0">
              <a:buNone/>
            </a:pPr>
            <a:r>
              <a:rPr lang="en-US" altLang="ko-KR" sz="1400" dirty="0"/>
              <a:t>	Spam: Wholesale Fashion Watches -57% today. Designer watches for cheap …</a:t>
            </a:r>
          </a:p>
          <a:p>
            <a:pPr marL="914400" lvl="2" indent="0">
              <a:buNone/>
            </a:pPr>
            <a:r>
              <a:rPr lang="en-US" altLang="ko-KR" sz="1400" dirty="0"/>
              <a:t>	Spam: You can buy ViagraFr$1.85 All medications at unbeatable prices! …</a:t>
            </a:r>
          </a:p>
          <a:p>
            <a:pPr marL="914400" lvl="2" indent="0">
              <a:buNone/>
            </a:pPr>
            <a:r>
              <a:rPr lang="en-US" altLang="ko-KR" sz="1400" dirty="0"/>
              <a:t>	Ham: The practical significance of hypertree width in identifying more …</a:t>
            </a:r>
          </a:p>
          <a:p>
            <a:pPr marL="914400" lvl="2" indent="0">
              <a:buNone/>
            </a:pPr>
            <a:r>
              <a:rPr lang="en-US" altLang="ko-KR" sz="1400" dirty="0"/>
              <a:t>	Ham: Abstract: We will motivate the problem of social identify clustering …</a:t>
            </a:r>
          </a:p>
        </p:txBody>
      </p:sp>
    </p:spTree>
    <p:extLst>
      <p:ext uri="{BB962C8B-B14F-4D97-AF65-F5344CB8AC3E}">
        <p14:creationId xmlns:p14="http://schemas.microsoft.com/office/powerpoint/2010/main" val="348037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18.10 Natural Language Tasks</a:t>
            </a:r>
            <a:r>
              <a:rPr lang="ko-KR" altLang="en-US" dirty="0"/>
              <a:t> </a:t>
            </a:r>
            <a:r>
              <a:rPr lang="en-US" altLang="ko-KR" dirty="0"/>
              <a:t>(2/8)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28728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Speech recognition</a:t>
            </a:r>
            <a:endParaRPr lang="en-US" altLang="ko-KR" sz="2200" baseline="-25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transforming spoken sound into text</a:t>
            </a:r>
          </a:p>
          <a:p>
            <a:pPr>
              <a:buNone/>
            </a:pPr>
            <a:r>
              <a:rPr lang="en-US" altLang="ko-KR" sz="2200" dirty="0"/>
              <a:t>Text-to-speech</a:t>
            </a:r>
            <a:endParaRPr lang="en-US" altLang="ko-KR" sz="2200" baseline="-25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Text to sound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pronounce each word correctly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make the flow of each sentence seem natural, with the right pauses and emphasis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Synthesizing different voices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starting with a choice between a generic male or female voice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allowing for regional dialects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imitating celebrity voices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E5AD58-9808-3E54-7385-2F11C0EF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699542"/>
            <a:ext cx="1163026" cy="2332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B685D-0D24-045B-5610-E23C9DD6A792}"/>
              </a:ext>
            </a:extLst>
          </p:cNvPr>
          <p:cNvSpPr txBox="1"/>
          <p:nvPr/>
        </p:nvSpPr>
        <p:spPr>
          <a:xfrm>
            <a:off x="7812360" y="2067694"/>
            <a:ext cx="108012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H. Zen, A. Senior, and M. Schuster. Statistical parametric speech synthesis using deep neural networks. In Proc. ICASSP, pages 7962–7966, 2013.</a:t>
            </a:r>
          </a:p>
        </p:txBody>
      </p:sp>
    </p:spTree>
    <p:extLst>
      <p:ext uri="{BB962C8B-B14F-4D97-AF65-F5344CB8AC3E}">
        <p14:creationId xmlns:p14="http://schemas.microsoft.com/office/powerpoint/2010/main" val="3302176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18.10 Natural Language Tasks</a:t>
            </a:r>
            <a:r>
              <a:rPr lang="ko-KR" altLang="en-US" dirty="0"/>
              <a:t> </a:t>
            </a:r>
            <a:r>
              <a:rPr lang="en-US" altLang="ko-KR" dirty="0"/>
              <a:t>(3/8)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4236240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Machine translation</a:t>
            </a:r>
            <a:endParaRPr lang="en-US" altLang="ko-KR" sz="2200" baseline="-25000" dirty="0"/>
          </a:p>
          <a:p>
            <a:pPr>
              <a:buFont typeface="Wingdings" pitchFamily="2" charset="2"/>
              <a:buChar char="Ø"/>
            </a:pPr>
            <a:r>
              <a:rPr lang="en-US" altLang="ko-KR" sz="2000" b="0" dirty="0"/>
              <a:t>Transforms text in one language to another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Early 2000s used n-gram 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Recurrent neural sequence-to-sequence models </a:t>
            </a:r>
          </a:p>
          <a:p>
            <a:pPr marL="457200" lvl="1" indent="0">
              <a:buNone/>
            </a:pPr>
            <a:r>
              <a:rPr lang="en-US" altLang="ko-KR" sz="1800" dirty="0"/>
              <a:t>     (</a:t>
            </a:r>
            <a:r>
              <a:rPr lang="en-US" altLang="ko-KR" sz="1800" dirty="0" err="1"/>
              <a:t>Sutskever</a:t>
            </a:r>
            <a:r>
              <a:rPr lang="en-US" altLang="ko-KR" sz="1800" dirty="0"/>
              <a:t> et al., 2015)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Attention-focusing mechanism of the transformer model </a:t>
            </a:r>
          </a:p>
          <a:p>
            <a:pPr marL="457200" lvl="1" indent="0">
              <a:buNone/>
            </a:pPr>
            <a:r>
              <a:rPr lang="en-US" altLang="ko-KR" sz="1800" dirty="0"/>
              <a:t>     (Vaswani et al., 2018)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681732-A539-71D8-7163-C7F6AC1D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771550"/>
            <a:ext cx="4017683" cy="240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6CB728-9E03-5C51-A342-C7C4560B81C7}"/>
              </a:ext>
            </a:extLst>
          </p:cNvPr>
          <p:cNvSpPr/>
          <p:nvPr/>
        </p:nvSpPr>
        <p:spPr>
          <a:xfrm>
            <a:off x="5613055" y="3181311"/>
            <a:ext cx="27561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출처 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: </a:t>
            </a:r>
            <a:r>
              <a:rPr lang="ko-KR" altLang="en-US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장병탁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lang="ko-KR" alt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딥러닝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lang="ko-KR" alt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홍릉과학출판사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lang="ko-KR" alt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2017.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15F8AC-FF74-835A-860B-40174DBF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77" y="3579862"/>
            <a:ext cx="3711579" cy="14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83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18.10 Natural Language Tasks</a:t>
            </a:r>
            <a:r>
              <a:rPr lang="ko-KR" altLang="en-US" dirty="0"/>
              <a:t> </a:t>
            </a:r>
            <a:r>
              <a:rPr lang="en-US" altLang="ko-KR" dirty="0"/>
              <a:t>(4/8)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Information extraction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Acquiring knowledge by skimming a text and looking for </a:t>
            </a:r>
            <a:r>
              <a:rPr lang="en-US" altLang="ko-KR" sz="2000" b="0" dirty="0">
                <a:solidFill>
                  <a:srgbClr val="FF0000"/>
                </a:solidFill>
              </a:rPr>
              <a:t>occurrences of a particular class</a:t>
            </a:r>
            <a:r>
              <a:rPr lang="en-US" altLang="ko-KR" sz="2000" b="0" dirty="0"/>
              <a:t> of objects and for </a:t>
            </a:r>
            <a:r>
              <a:rPr lang="en-US" altLang="ko-KR" sz="2000" b="0" dirty="0">
                <a:solidFill>
                  <a:srgbClr val="FF0000"/>
                </a:solidFill>
              </a:rPr>
              <a:t>relationships among objects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e.g.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“IBM </a:t>
            </a:r>
            <a:r>
              <a:rPr lang="en-US" altLang="ko-KR" sz="1600" dirty="0" err="1"/>
              <a:t>ThinkBook</a:t>
            </a:r>
            <a:r>
              <a:rPr lang="en-US" altLang="ko-KR" sz="1600" dirty="0"/>
              <a:t> 970. Our price: $399.00”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800" b="0" dirty="0"/>
              <a:t>          </a:t>
            </a:r>
            <a:r>
              <a:rPr lang="en-US" altLang="ko-KR" sz="1600" b="0" dirty="0"/>
              <a:t> 		</a:t>
            </a:r>
            <a:r>
              <a:rPr lang="en-US" altLang="ko-KR" sz="1400" b="0" dirty="0">
                <a:sym typeface="Wingdings" pitchFamily="2" charset="2"/>
              </a:rPr>
              <a:t> {Manufacturer = IBM, Model = </a:t>
            </a:r>
            <a:r>
              <a:rPr lang="en-US" altLang="ko-KR" sz="1400" b="0" dirty="0" err="1">
                <a:sym typeface="Wingdings" pitchFamily="2" charset="2"/>
              </a:rPr>
              <a:t>ThinkBook</a:t>
            </a:r>
            <a:r>
              <a:rPr lang="en-US" altLang="ko-KR" sz="1400" b="0" dirty="0">
                <a:sym typeface="Wingdings" pitchFamily="2" charset="2"/>
              </a:rPr>
              <a:t> 970, Price = $399.00}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“There will be a seminar by Dr. Alan Turing on Friday”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800" b="0" dirty="0"/>
              <a:t>        </a:t>
            </a:r>
            <a:r>
              <a:rPr lang="en-US" altLang="ko-KR" sz="1600" b="0" dirty="0"/>
              <a:t>  		</a:t>
            </a:r>
            <a:r>
              <a:rPr lang="en-US" altLang="ko-KR" sz="1400" b="0" dirty="0">
                <a:sym typeface="Wingdings" pitchFamily="2" charset="2"/>
              </a:rPr>
              <a:t> {Event = Seminar, Speaker = Dr. Alan Turing, Date = Friday}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Finite-state machines, Probabilistic models (HMM), Conditional random fields (CRF), Ontology extraction from large corpora, Automated template construction, Machine reading</a:t>
            </a:r>
          </a:p>
        </p:txBody>
      </p:sp>
    </p:spTree>
    <p:extLst>
      <p:ext uri="{BB962C8B-B14F-4D97-AF65-F5344CB8AC3E}">
        <p14:creationId xmlns:p14="http://schemas.microsoft.com/office/powerpoint/2010/main" val="706990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18.10 Natural Language Tasks</a:t>
            </a:r>
            <a:r>
              <a:rPr lang="ko-KR" altLang="en-US" dirty="0"/>
              <a:t> </a:t>
            </a:r>
            <a:r>
              <a:rPr lang="en-US" altLang="ko-KR" dirty="0"/>
              <a:t>(5/8)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Information retrieval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Finding documents that are relevant and important for a given query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c.f.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Question answering</a:t>
            </a:r>
            <a:r>
              <a:rPr lang="en-US" altLang="ko-KR" sz="1800" dirty="0"/>
              <a:t>: given a query, find the answer (not the documents)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Precision and recall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IR scoring functions</a:t>
            </a:r>
            <a:r>
              <a:rPr lang="en-US" altLang="ko-KR" sz="1800" dirty="0"/>
              <a:t>: a score of </a:t>
            </a:r>
            <a:r>
              <a:rPr lang="en-US" altLang="ko-KR" sz="1800" dirty="0">
                <a:solidFill>
                  <a:srgbClr val="0000FF"/>
                </a:solidFill>
              </a:rPr>
              <a:t>relevancy of document </a:t>
            </a:r>
            <a:r>
              <a:rPr lang="en-US" altLang="ko-KR" sz="1800" dirty="0"/>
              <a:t>to query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/>
              <a:t>Scoring of web pages</a:t>
            </a:r>
            <a:r>
              <a:rPr lang="en-US" altLang="ko-KR" sz="1800" dirty="0"/>
              <a:t>: analysis of influential links</a:t>
            </a:r>
          </a:p>
          <a:p>
            <a:pPr marL="914400" lvl="2" indent="0">
              <a:buNone/>
            </a:pPr>
            <a:r>
              <a:rPr lang="en-US" altLang="ko-KR" sz="1600" b="1" dirty="0"/>
              <a:t>PageRank algorithm: </a:t>
            </a:r>
            <a:r>
              <a:rPr lang="en-US" altLang="ko-KR" sz="1600" dirty="0"/>
              <a:t>Google’s web search algorithm</a:t>
            </a:r>
          </a:p>
          <a:p>
            <a:pPr marL="914400" lvl="2" indent="0">
              <a:buNone/>
            </a:pPr>
            <a:r>
              <a:rPr lang="en-US" altLang="ko-KR" sz="1600" b="1" dirty="0"/>
              <a:t>Hyperlink-induced topic search (HITS) algorithm</a:t>
            </a:r>
          </a:p>
        </p:txBody>
      </p:sp>
    </p:spTree>
    <p:extLst>
      <p:ext uri="{BB962C8B-B14F-4D97-AF65-F5344CB8AC3E}">
        <p14:creationId xmlns:p14="http://schemas.microsoft.com/office/powerpoint/2010/main" val="583476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18.10 Natural Language Tasks</a:t>
            </a:r>
            <a:r>
              <a:rPr lang="ko-KR" altLang="en-US" dirty="0"/>
              <a:t> </a:t>
            </a:r>
            <a:r>
              <a:rPr lang="en-US" altLang="ko-KR" dirty="0"/>
              <a:t>(6/8)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Question answering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A0C0B4-29E3-6FCE-4863-9B7CD29D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19622"/>
            <a:ext cx="5718800" cy="334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7FDAC2-F12B-4167-8DB0-FB941DA3695B}"/>
              </a:ext>
            </a:extLst>
          </p:cNvPr>
          <p:cNvSpPr/>
          <p:nvPr/>
        </p:nvSpPr>
        <p:spPr>
          <a:xfrm>
            <a:off x="3995936" y="4765636"/>
            <a:ext cx="27561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출처 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: </a:t>
            </a:r>
            <a:r>
              <a:rPr lang="ko-KR" altLang="en-US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장병탁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lang="ko-KR" alt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딥러닝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lang="ko-KR" alt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홍릉과학출판사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lang="ko-KR" alt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2004325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altLang="ko-KR" sz="2200" dirty="0"/>
                  <a:t>Language models</a:t>
                </a:r>
                <a:endParaRPr lang="en-US" altLang="ko-KR" sz="2200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600" b="0" dirty="0"/>
                  <a:t>Models that predict the probability distribution of language expressions</a:t>
                </a: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ko-KR" sz="2200" dirty="0"/>
                  <a:t>-gram character models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ore-KR" sz="2000" b="0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ore-KR" sz="2000" b="0" dirty="0"/>
                  <a:t>-letter sequences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ore-KR" sz="2000" b="0" dirty="0"/>
                  <a:t>Markov chain of order </a:t>
                </a:r>
                <a14:m>
                  <m:oMath xmlns:m="http://schemas.openxmlformats.org/officeDocument/2006/math">
                    <m:r>
                      <a:rPr lang="en-US" altLang="ko-KR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ore-KR" sz="2000" b="0" dirty="0"/>
                  <a:t>-1</a:t>
                </a:r>
              </a:p>
              <a:p>
                <a:pPr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ko-Kore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ore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ore-K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ore-K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ore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ore-KR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ore-KR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ore-KR" sz="1600" dirty="0"/>
                  <a:t>Unigram (1-gram) model: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𝑐𝑎𝑡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600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ore-KR" sz="1600" dirty="0"/>
                  <a:t>Bigram (2-gram):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𝑐𝑎𝑡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”|“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”|“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US" altLang="ko-Kore-KR" sz="1600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ore-KR" sz="1600" dirty="0"/>
                  <a:t>Trigram (3-gram):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𝑐𝑎𝑡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US" altLang="ko-Kore-KR" sz="1600" dirty="0">
                    <a:solidFill>
                      <a:srgbClr val="0000FF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”|“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”|“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US" altLang="ko-Kore-KR" sz="16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645E81-92F8-FC01-592D-5FF032269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5760" y="771550"/>
                <a:ext cx="8548826" cy="4176464"/>
              </a:xfrm>
              <a:blipFill>
                <a:blip r:embed="rId2"/>
                <a:stretch>
                  <a:fillRect l="-741" t="-909" b="-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8B34BCA-90A6-97E7-D470-8896E35B19A6}"/>
                  </a:ext>
                </a:extLst>
              </p:cNvPr>
              <p:cNvSpPr/>
              <p:nvPr/>
            </p:nvSpPr>
            <p:spPr>
              <a:xfrm>
                <a:off x="6718865" y="3977881"/>
                <a:ext cx="2165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>
                    <a:latin typeface="Cambria Math" panose="02040503050406030204" pitchFamily="18" charset="0"/>
                  </a:rPr>
                  <a:t>Bayes’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8B34BCA-90A6-97E7-D470-8896E35B1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865" y="3977881"/>
                <a:ext cx="2165721" cy="523220"/>
              </a:xfrm>
              <a:prstGeom prst="rect">
                <a:avLst/>
              </a:prstGeom>
              <a:blipFill>
                <a:blip r:embed="rId3"/>
                <a:stretch>
                  <a:fillRect l="-581" t="-2381" b="-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093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18.10 Natural Language Tasks</a:t>
            </a:r>
            <a:r>
              <a:rPr lang="ko-KR" altLang="en-US" dirty="0"/>
              <a:t> </a:t>
            </a:r>
            <a:r>
              <a:rPr lang="en-US" altLang="ko-KR" dirty="0"/>
              <a:t>(7/8)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Visual Question Answering (VQA)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289D248D-3C51-D709-B272-4EB09E894E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0" y="2643758"/>
            <a:ext cx="6588919" cy="18441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2A7DDE-B380-A352-C303-DBC70DFC5704}"/>
              </a:ext>
            </a:extLst>
          </p:cNvPr>
          <p:cNvSpPr/>
          <p:nvPr/>
        </p:nvSpPr>
        <p:spPr>
          <a:xfrm>
            <a:off x="1243223" y="2059430"/>
            <a:ext cx="11528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Add video modality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C66AB1-E880-088D-FB28-D7737EBE9565}"/>
              </a:ext>
            </a:extLst>
          </p:cNvPr>
          <p:cNvCxnSpPr>
            <a:endCxn id="7" idx="2"/>
          </p:cNvCxnSpPr>
          <p:nvPr/>
        </p:nvCxnSpPr>
        <p:spPr>
          <a:xfrm flipV="1">
            <a:off x="1690154" y="2290262"/>
            <a:ext cx="129509" cy="386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B2535DC-5E1E-CAC3-A394-633ABAA91434}"/>
              </a:ext>
            </a:extLst>
          </p:cNvPr>
          <p:cNvCxnSpPr>
            <a:endCxn id="10" idx="2"/>
          </p:cNvCxnSpPr>
          <p:nvPr/>
        </p:nvCxnSpPr>
        <p:spPr>
          <a:xfrm flipH="1" flipV="1">
            <a:off x="3206845" y="2264991"/>
            <a:ext cx="199735" cy="695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ED6AD-7089-AC36-82A1-6B9B55E35FFB}"/>
              </a:ext>
            </a:extLst>
          </p:cNvPr>
          <p:cNvSpPr/>
          <p:nvPr/>
        </p:nvSpPr>
        <p:spPr>
          <a:xfrm>
            <a:off x="2718570" y="1895659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Embedding into</a:t>
            </a:r>
            <a:b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</a:b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dialogue space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BADC6CC-00B5-8F45-16ED-18F860476107}"/>
              </a:ext>
            </a:extLst>
          </p:cNvPr>
          <p:cNvCxnSpPr/>
          <p:nvPr/>
        </p:nvCxnSpPr>
        <p:spPr>
          <a:xfrm flipH="1" flipV="1">
            <a:off x="3980546" y="2766232"/>
            <a:ext cx="41498" cy="420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D6A644-134D-DA65-F449-03A76B5568A2}"/>
              </a:ext>
            </a:extLst>
          </p:cNvPr>
          <p:cNvSpPr/>
          <p:nvPr/>
        </p:nvSpPr>
        <p:spPr>
          <a:xfrm>
            <a:off x="3504724" y="2448168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Retrieve</a:t>
            </a:r>
            <a:b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</a:b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scene description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6140C4B-D120-2DC5-4E8F-04653BF1006D}"/>
              </a:ext>
            </a:extLst>
          </p:cNvPr>
          <p:cNvCxnSpPr>
            <a:endCxn id="14" idx="2"/>
          </p:cNvCxnSpPr>
          <p:nvPr/>
        </p:nvCxnSpPr>
        <p:spPr>
          <a:xfrm flipV="1">
            <a:off x="4485243" y="1878835"/>
            <a:ext cx="20421" cy="1059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29A758-649C-0F83-36C5-0532FF063EC4}"/>
              </a:ext>
            </a:extLst>
          </p:cNvPr>
          <p:cNvSpPr/>
          <p:nvPr/>
        </p:nvSpPr>
        <p:spPr>
          <a:xfrm>
            <a:off x="3661522" y="1509503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Concatenation of </a:t>
            </a:r>
            <a:b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</a:b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scene description and dialogue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347A74-E85C-C8EB-49C8-F91149BD4C06}"/>
              </a:ext>
            </a:extLst>
          </p:cNvPr>
          <p:cNvCxnSpPr>
            <a:stCxn id="18" idx="0"/>
          </p:cNvCxnSpPr>
          <p:nvPr/>
        </p:nvCxnSpPr>
        <p:spPr>
          <a:xfrm flipV="1">
            <a:off x="5894988" y="1617354"/>
            <a:ext cx="764417" cy="701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BC6928-C89E-01BA-D18F-46290480DB8F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6949581" y="1617355"/>
            <a:ext cx="296102" cy="702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7A1836-602F-AF60-34CB-F5516B599F6A}"/>
              </a:ext>
            </a:extLst>
          </p:cNvPr>
          <p:cNvSpPr/>
          <p:nvPr/>
        </p:nvSpPr>
        <p:spPr>
          <a:xfrm>
            <a:off x="5927446" y="1409605"/>
            <a:ext cx="18004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Attention-based scoring function</a:t>
            </a:r>
          </a:p>
        </p:txBody>
      </p:sp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B74427D8-9AEF-57C8-C84E-1A9CDC05BE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035544"/>
              </p:ext>
            </p:extLst>
          </p:nvPr>
        </p:nvGraphicFramePr>
        <p:xfrm>
          <a:off x="5248225" y="2318556"/>
          <a:ext cx="1293527" cy="33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4" imgW="1282700" imgH="330200" progId="Equation.DSMT4">
                  <p:embed/>
                </p:oleObj>
              </mc:Choice>
              <mc:Fallback>
                <p:oleObj name="Equation" r:id="rId4" imgW="1282700" imgH="330200" progId="Equation.DSMT4">
                  <p:embed/>
                  <p:pic>
                    <p:nvPicPr>
                      <p:cNvPr id="18" name="개체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25" y="2318556"/>
                        <a:ext cx="1293527" cy="3387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227ED011-7CC9-DF64-7B68-BA1A90551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086155"/>
              </p:ext>
            </p:extLst>
          </p:nvPr>
        </p:nvGraphicFramePr>
        <p:xfrm>
          <a:off x="6564254" y="2319723"/>
          <a:ext cx="1362859" cy="32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6" imgW="1396394" imgH="342751" progId="Equation.DSMT4">
                  <p:embed/>
                </p:oleObj>
              </mc:Choice>
              <mc:Fallback>
                <p:oleObj name="Equation" r:id="rId6" imgW="1396394" imgH="342751" progId="Equation.DSMT4">
                  <p:embed/>
                  <p:pic>
                    <p:nvPicPr>
                      <p:cNvPr id="19" name="개체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254" y="2319723"/>
                        <a:ext cx="1362859" cy="324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0C579B-70CF-2570-A861-FA222CBF42C8}"/>
              </a:ext>
            </a:extLst>
          </p:cNvPr>
          <p:cNvSpPr/>
          <p:nvPr/>
        </p:nvSpPr>
        <p:spPr>
          <a:xfrm>
            <a:off x="5776344" y="3556328"/>
            <a:ext cx="558710" cy="16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482CE6-0E2B-7A0D-B17F-0B9DDDAE6BB0}"/>
              </a:ext>
            </a:extLst>
          </p:cNvPr>
          <p:cNvSpPr/>
          <p:nvPr/>
        </p:nvSpPr>
        <p:spPr>
          <a:xfrm>
            <a:off x="6827916" y="3556328"/>
            <a:ext cx="619205" cy="166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10093F-9AE4-E6F6-B171-1F5156EC139B}"/>
              </a:ext>
            </a:extLst>
          </p:cNvPr>
          <p:cNvSpPr/>
          <p:nvPr/>
        </p:nvSpPr>
        <p:spPr>
          <a:xfrm>
            <a:off x="1386378" y="4334309"/>
            <a:ext cx="6317876" cy="153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275D57-D4C9-5083-7621-EE4E6D7A6367}"/>
              </a:ext>
            </a:extLst>
          </p:cNvPr>
          <p:cNvCxnSpPr/>
          <p:nvPr/>
        </p:nvCxnSpPr>
        <p:spPr>
          <a:xfrm>
            <a:off x="1319498" y="4452967"/>
            <a:ext cx="4062499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B0CB84-3D75-EB77-77CD-847511660F1B}"/>
              </a:ext>
            </a:extLst>
          </p:cNvPr>
          <p:cNvSpPr txBox="1"/>
          <p:nvPr/>
        </p:nvSpPr>
        <p:spPr>
          <a:xfrm>
            <a:off x="2303654" y="4473138"/>
            <a:ext cx="21804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>
                <a:solidFill>
                  <a:srgbClr val="0000FF"/>
                </a:solidFill>
                <a:latin typeface="Times New Roman" charset="0"/>
                <a:ea typeface="굴림" charset="0"/>
              </a:rPr>
              <a:t>Video story understanding module</a:t>
            </a:r>
            <a:endParaRPr kumimoji="1" lang="ko-KR" altLang="en-US" sz="1050" b="1" dirty="0">
              <a:solidFill>
                <a:srgbClr val="0000FF"/>
              </a:solidFill>
              <a:latin typeface="Times New Roman" charset="0"/>
              <a:ea typeface="굴림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D29A62-810C-8AF9-B687-E8CF133CBBD1}"/>
              </a:ext>
            </a:extLst>
          </p:cNvPr>
          <p:cNvCxnSpPr/>
          <p:nvPr/>
        </p:nvCxnSpPr>
        <p:spPr>
          <a:xfrm>
            <a:off x="5290632" y="4453377"/>
            <a:ext cx="117148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D2C789-DE45-51C4-9946-A24D6171AE92}"/>
              </a:ext>
            </a:extLst>
          </p:cNvPr>
          <p:cNvSpPr txBox="1"/>
          <p:nvPr/>
        </p:nvSpPr>
        <p:spPr>
          <a:xfrm>
            <a:off x="5130792" y="4468897"/>
            <a:ext cx="1484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>
                <a:solidFill>
                  <a:srgbClr val="00B050"/>
                </a:solidFill>
                <a:latin typeface="Times New Roman" charset="0"/>
                <a:ea typeface="굴림" charset="0"/>
              </a:rPr>
              <a:t>Story selection module</a:t>
            </a:r>
            <a:endParaRPr kumimoji="1" lang="ko-KR" altLang="en-US" sz="1050" b="1" dirty="0">
              <a:solidFill>
                <a:srgbClr val="00B050"/>
              </a:solidFill>
              <a:latin typeface="Times New Roman" charset="0"/>
              <a:ea typeface="굴림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C325A8D-CB36-B686-DD05-161F58C5D650}"/>
              </a:ext>
            </a:extLst>
          </p:cNvPr>
          <p:cNvCxnSpPr/>
          <p:nvPr/>
        </p:nvCxnSpPr>
        <p:spPr>
          <a:xfrm>
            <a:off x="6440039" y="4452967"/>
            <a:ext cx="142623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EC8333-6490-0747-5C55-C229416D4557}"/>
              </a:ext>
            </a:extLst>
          </p:cNvPr>
          <p:cNvSpPr txBox="1"/>
          <p:nvPr/>
        </p:nvSpPr>
        <p:spPr>
          <a:xfrm>
            <a:off x="6481166" y="4468897"/>
            <a:ext cx="16129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>
                <a:solidFill>
                  <a:srgbClr val="FFC000"/>
                </a:solidFill>
                <a:latin typeface="Times New Roman" charset="0"/>
                <a:ea typeface="굴림" charset="0"/>
              </a:rPr>
              <a:t>Answer selection module</a:t>
            </a:r>
            <a:endParaRPr kumimoji="1" lang="ko-KR" altLang="en-US" sz="1050" b="1" dirty="0">
              <a:solidFill>
                <a:srgbClr val="FFC000"/>
              </a:solidFill>
              <a:latin typeface="Times New Roman" charset="0"/>
              <a:ea typeface="굴림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11F4F96-5D85-3B49-00F3-AB0B93132257}"/>
              </a:ext>
            </a:extLst>
          </p:cNvPr>
          <p:cNvCxnSpPr>
            <a:endCxn id="30" idx="2"/>
          </p:cNvCxnSpPr>
          <p:nvPr/>
        </p:nvCxnSpPr>
        <p:spPr>
          <a:xfrm flipV="1">
            <a:off x="2330713" y="2838683"/>
            <a:ext cx="93614" cy="429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F33B47-7B76-2A5F-7054-7FA0CC21E6C9}"/>
              </a:ext>
            </a:extLst>
          </p:cNvPr>
          <p:cNvSpPr/>
          <p:nvPr/>
        </p:nvSpPr>
        <p:spPr>
          <a:xfrm>
            <a:off x="2029026" y="2330852"/>
            <a:ext cx="7906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Encoding</a:t>
            </a:r>
            <a:b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</a:b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using </a:t>
            </a:r>
            <a:b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</a:b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deep models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C1A7D13-C890-DEC5-E688-77ADE80A4DEB}"/>
              </a:ext>
            </a:extLst>
          </p:cNvPr>
          <p:cNvCxnSpPr>
            <a:endCxn id="32" idx="2"/>
          </p:cNvCxnSpPr>
          <p:nvPr/>
        </p:nvCxnSpPr>
        <p:spPr>
          <a:xfrm flipV="1">
            <a:off x="5020826" y="2395922"/>
            <a:ext cx="1" cy="419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DA19E2-51D3-0E6A-6A98-522114C3E71F}"/>
              </a:ext>
            </a:extLst>
          </p:cNvPr>
          <p:cNvSpPr/>
          <p:nvPr/>
        </p:nvSpPr>
        <p:spPr>
          <a:xfrm>
            <a:off x="4199568" y="2026590"/>
            <a:ext cx="1642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Store into </a:t>
            </a:r>
            <a:b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</a:br>
            <a:r>
              <a:rPr kumimoji="1" lang="en-US" altLang="ko-KR" sz="900" b="1" dirty="0">
                <a:solidFill>
                  <a:srgbClr val="FF0000"/>
                </a:solidFill>
                <a:latin typeface="Times New Roman" charset="0"/>
                <a:ea typeface="굴림" charset="0"/>
              </a:rPr>
              <a:t>long-term memory</a:t>
            </a:r>
          </a:p>
        </p:txBody>
      </p:sp>
    </p:spTree>
    <p:extLst>
      <p:ext uri="{BB962C8B-B14F-4D97-AF65-F5344CB8AC3E}">
        <p14:creationId xmlns:p14="http://schemas.microsoft.com/office/powerpoint/2010/main" val="41798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4" grpId="0"/>
      <p:bldP spid="17" grpId="0"/>
      <p:bldP spid="30" grpId="0"/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18.10 Natural Language Tasks</a:t>
            </a:r>
            <a:r>
              <a:rPr lang="ko-KR" altLang="en-US" dirty="0"/>
              <a:t> </a:t>
            </a:r>
            <a:r>
              <a:rPr lang="en-US" altLang="ko-KR" dirty="0"/>
              <a:t>(8/8)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Dialogue Systems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 err="1"/>
              <a:t>Pororobot</a:t>
            </a:r>
            <a:r>
              <a:rPr lang="en-US" altLang="ko-KR" sz="2000" b="0" dirty="0"/>
              <a:t>: Visual dialogue (vision + language)</a:t>
            </a:r>
            <a:endParaRPr lang="en-US" altLang="ko-KR" sz="2000" b="0" baseline="-25000" dirty="0"/>
          </a:p>
        </p:txBody>
      </p:sp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8BB0F87D-A60F-6585-BCFE-0978E769D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88" y="1951455"/>
            <a:ext cx="3896262" cy="209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9DCECF-F747-D10A-F6CC-DADAD7F6AB51}"/>
              </a:ext>
            </a:extLst>
          </p:cNvPr>
          <p:cNvSpPr txBox="1"/>
          <p:nvPr/>
        </p:nvSpPr>
        <p:spPr>
          <a:xfrm>
            <a:off x="4448319" y="4137212"/>
            <a:ext cx="4424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[Ha et al., AAAI-2015], [</a:t>
            </a:r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kumimoji="1"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IJCAI-2017], [Lee et al., NIPS-2018]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D1FBA64-C694-9CFA-3269-5A23BEAFD536}"/>
              </a:ext>
            </a:extLst>
          </p:cNvPr>
          <p:cNvSpPr/>
          <p:nvPr/>
        </p:nvSpPr>
        <p:spPr>
          <a:xfrm>
            <a:off x="669080" y="4066110"/>
            <a:ext cx="295232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https://www.youtube.com/watch?v=OtkEkLpjs3s&amp;t=1s</a:t>
            </a:r>
            <a:endParaRPr lang="en-US" sz="800" dirty="0"/>
          </a:p>
        </p:txBody>
      </p:sp>
      <p:pic>
        <p:nvPicPr>
          <p:cNvPr id="10" name="CogMap2">
            <a:hlinkClick r:id="" action="ppaction://media"/>
            <a:extLst>
              <a:ext uri="{FF2B5EF4-FFF2-40B4-BE49-F238E27FC236}">
                <a16:creationId xmlns:a16="http://schemas.microsoft.com/office/drawing/2014/main" id="{66519CB7-A61C-A648-DF32-883092D704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22694" y="1950741"/>
            <a:ext cx="3739274" cy="21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1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0B35-58CB-0A4C-B493-04E9FE97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A7A7BF-DEF9-4570-8F26-BB4E3B97A5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80528" y="915566"/>
            <a:ext cx="9217024" cy="4392488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Probabilistic language models based on </a:t>
            </a:r>
            <a:r>
              <a:rPr lang="en-US" altLang="ko-KR" sz="1400" dirty="0">
                <a:solidFill>
                  <a:srgbClr val="0000FF"/>
                </a:solidFill>
              </a:rPr>
              <a:t>n-grams</a:t>
            </a:r>
            <a:r>
              <a:rPr lang="en-US" altLang="ko-KR" sz="1400" dirty="0"/>
              <a:t> recover a surprising amount of information about a language. They can perform well on such diverse tasks as language identification, spelling correction, sentiment analysis, genre classification, and </a:t>
            </a:r>
            <a:r>
              <a:rPr lang="en-US" altLang="ko-KR" sz="1400" dirty="0" err="1"/>
              <a:t>namedentity</a:t>
            </a:r>
            <a:r>
              <a:rPr lang="en-US" altLang="ko-KR" sz="1400" dirty="0"/>
              <a:t> recognition.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These language models can have millions of features, so preprocessing and smoothing the data to reduce noise is important.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In building a statistical language system, it is best to devise a model that can make good use of available </a:t>
            </a:r>
            <a:r>
              <a:rPr lang="en-US" altLang="ko-KR" sz="1400" dirty="0">
                <a:solidFill>
                  <a:srgbClr val="0000FF"/>
                </a:solidFill>
              </a:rPr>
              <a:t>data</a:t>
            </a:r>
            <a:r>
              <a:rPr lang="en-US" altLang="ko-KR" sz="1400" dirty="0"/>
              <a:t>, even if the model seems overly simplistic.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FF"/>
                </a:solidFill>
              </a:rPr>
              <a:t>Word </a:t>
            </a:r>
            <a:r>
              <a:rPr lang="en-US" altLang="ko-KR" sz="1400" dirty="0" err="1">
                <a:solidFill>
                  <a:srgbClr val="0000FF"/>
                </a:solidFill>
              </a:rPr>
              <a:t>embeddings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/>
              <a:t>can give a richer representation of words and their similarities.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To capture the hierarchical structure of language, </a:t>
            </a:r>
            <a:r>
              <a:rPr lang="en-US" altLang="ko-KR" sz="1400" dirty="0">
                <a:solidFill>
                  <a:srgbClr val="0000FF"/>
                </a:solidFill>
              </a:rPr>
              <a:t>phrase structure </a:t>
            </a:r>
            <a:r>
              <a:rPr lang="en-US" altLang="ko-KR" sz="1400" dirty="0"/>
              <a:t>grammars (and in particular, </a:t>
            </a:r>
            <a:r>
              <a:rPr lang="en-US" altLang="ko-KR" sz="1400" dirty="0">
                <a:solidFill>
                  <a:srgbClr val="0000FF"/>
                </a:solidFill>
              </a:rPr>
              <a:t>context-free</a:t>
            </a:r>
            <a:r>
              <a:rPr lang="en-US" altLang="ko-KR" sz="1400" dirty="0"/>
              <a:t> grammars) are useful. The probabilistic context-free grammar (PCFG) formalism is widely used, as is the dependency grammar formalism.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It is convenient to </a:t>
            </a:r>
            <a:r>
              <a:rPr lang="en-US" altLang="ko-KR" sz="1400" dirty="0">
                <a:solidFill>
                  <a:srgbClr val="0000FF"/>
                </a:solidFill>
              </a:rPr>
              <a:t>augment</a:t>
            </a:r>
            <a:r>
              <a:rPr lang="en-US" altLang="ko-KR" sz="1400" dirty="0"/>
              <a:t> a grammar to handle issues such as subject–verb agreement and pronoun case, and to represent information at the level of words rather than just at the level of categories.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FF"/>
                </a:solidFill>
              </a:rPr>
              <a:t>Semantic interpretation </a:t>
            </a:r>
            <a:r>
              <a:rPr lang="en-US" altLang="ko-KR" sz="1400" dirty="0"/>
              <a:t>can also be handled by an augmented grammar. We can learn a semantic grammar from a corpus of questions paired either with the logical form of the question, or with the answer.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Natural language is complex and difficult to capture in a formal grammar.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71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Probabilistic Context-Free Grammar (PCFG)</a:t>
            </a:r>
          </a:p>
        </p:txBody>
      </p:sp>
      <p:sp>
        <p:nvSpPr>
          <p:cNvPr id="7" name="Google Shape;91;p9">
            <a:extLst>
              <a:ext uri="{FF2B5EF4-FFF2-40B4-BE49-F238E27FC236}">
                <a16:creationId xmlns:a16="http://schemas.microsoft.com/office/drawing/2014/main" id="{3F448512-A7F4-DF5B-A988-31A978453E08}"/>
              </a:ext>
            </a:extLst>
          </p:cNvPr>
          <p:cNvSpPr txBox="1"/>
          <p:nvPr/>
        </p:nvSpPr>
        <p:spPr>
          <a:xfrm>
            <a:off x="1847928" y="4824903"/>
            <a:ext cx="65527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7313FB-D24E-2A4C-867C-4C8D11945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88" y="771550"/>
            <a:ext cx="5486400" cy="67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2F64C0-119A-F848-8F30-75C6EAB85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0" y="1310134"/>
            <a:ext cx="4546600" cy="111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9E127D-FD11-4046-BB19-E608B1BB7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68" y="2390254"/>
            <a:ext cx="4546600" cy="1117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2FB8D9-08C5-664B-AC6D-4D30F4CF2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42382"/>
            <a:ext cx="5029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7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Sequence-to-Sequence Models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645E81-92F8-FC01-592D-5FF032269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548826" cy="4176464"/>
          </a:xfrm>
        </p:spPr>
        <p:txBody>
          <a:bodyPr/>
          <a:lstStyle/>
          <a:p>
            <a:pPr>
              <a:buNone/>
            </a:pPr>
            <a:r>
              <a:rPr lang="en-US" altLang="ko-KR" sz="2200" dirty="0"/>
              <a:t>Sequence-to-sequence model for machine translation (MT)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Translate a sentence from a </a:t>
            </a:r>
            <a:r>
              <a:rPr lang="en-US" altLang="ko-KR" sz="2000" b="0" dirty="0">
                <a:solidFill>
                  <a:srgbClr val="C00000"/>
                </a:solidFill>
              </a:rPr>
              <a:t>source language </a:t>
            </a:r>
            <a:r>
              <a:rPr lang="en-US" altLang="ko-KR" sz="2000" b="0" dirty="0"/>
              <a:t>to a </a:t>
            </a:r>
            <a:r>
              <a:rPr lang="en-US" altLang="ko-KR" sz="2000" b="0" dirty="0">
                <a:solidFill>
                  <a:srgbClr val="C00000"/>
                </a:solidFill>
              </a:rPr>
              <a:t>target language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Challenges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b="0" dirty="0"/>
              <a:t>Words are not one-to-one mapped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“caballo de mar” to “seahorse”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b="0" dirty="0"/>
              <a:t>Word reordering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English: subject is usually at the start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/>
              <a:t>Fijian: subject is usually at the 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b="0" dirty="0"/>
              <a:t>Generation of each target word is conditional on the </a:t>
            </a:r>
            <a:r>
              <a:rPr lang="en-US" altLang="ko-KR" sz="2000" b="0" dirty="0">
                <a:solidFill>
                  <a:srgbClr val="C00000"/>
                </a:solidFill>
              </a:rPr>
              <a:t>entire source sentence </a:t>
            </a:r>
            <a:r>
              <a:rPr lang="en-US" altLang="ko-KR" sz="2000" b="0" dirty="0"/>
              <a:t>and </a:t>
            </a:r>
            <a:r>
              <a:rPr lang="en-US" altLang="ko-KR" sz="2000" b="0" dirty="0">
                <a:solidFill>
                  <a:srgbClr val="C00000"/>
                </a:solidFill>
              </a:rPr>
              <a:t>all previously generated target words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298E3D-74A9-861F-EAF3-EAC35EF0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014538"/>
            <a:ext cx="4355976" cy="1008636"/>
          </a:xfrm>
          <a:prstGeom prst="rect">
            <a:avLst/>
          </a:prstGeom>
        </p:spPr>
      </p:pic>
      <p:sp>
        <p:nvSpPr>
          <p:cNvPr id="5" name="Google Shape;91;p9">
            <a:extLst>
              <a:ext uri="{FF2B5EF4-FFF2-40B4-BE49-F238E27FC236}">
                <a16:creationId xmlns:a16="http://schemas.microsoft.com/office/drawing/2014/main" id="{443D3B6B-E311-1227-C25B-AC6BDEA0505F}"/>
              </a:ext>
            </a:extLst>
          </p:cNvPr>
          <p:cNvSpPr txBox="1"/>
          <p:nvPr/>
        </p:nvSpPr>
        <p:spPr>
          <a:xfrm>
            <a:off x="5819020" y="3195523"/>
            <a:ext cx="32403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906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0F65-B028-49CF-8C45-508DDA98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나눔바른고딕" panose="020B0603020101020101" pitchFamily="34" charset="-127"/>
              </a:rPr>
              <a:t>Outline (Lecture 18)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9C16D4-211F-4157-B9DF-E7450882600C}"/>
              </a:ext>
            </a:extLst>
          </p:cNvPr>
          <p:cNvSpPr/>
          <p:nvPr/>
        </p:nvSpPr>
        <p:spPr>
          <a:xfrm>
            <a:off x="1943708" y="699542"/>
            <a:ext cx="5256584" cy="411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440000" algn="r"/>
              </a:tabLst>
            </a:pPr>
            <a:r>
              <a:rPr kumimoji="1" lang="en-US" altLang="ko-KR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18.1 Language Models ...............................................</a:t>
            </a:r>
            <a:endParaRPr kumimoji="1" lang="en-US" altLang="ja-JP" sz="16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18.2 Grammar .............................................................</a:t>
            </a:r>
            <a:endParaRPr kumimoji="1" lang="en-US" altLang="ja-JP" sz="16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18.3 Parsing ................................................................</a:t>
            </a:r>
            <a:endParaRPr kumimoji="1" lang="en-US" altLang="ja-JP" sz="1600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18.4 Augmented Grammars .......................................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18.5 Complications of Real Natural Language 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18.6 Word Embeddings ..............................................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18.7 Recurrent Neural Networks for NLP 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18.8 Sequence-to-Sequence Models 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18.9 The Transformer Architecture 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18.10 </a:t>
            </a:r>
            <a:r>
              <a:rPr kumimoji="1" lang="en-US" altLang="ko-KR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Natural Language Tasks</a:t>
            </a:r>
            <a:r>
              <a:rPr kumimoji="1" lang="en-US" altLang="ja-JP" sz="16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...................................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Summary</a:t>
            </a:r>
            <a:r>
              <a:rPr kumimoji="1"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....................................................................</a:t>
            </a:r>
            <a:endParaRPr kumimoji="1" lang="en-US" altLang="ko-KR" sz="1600" b="1" dirty="0">
              <a:solidFill>
                <a:prstClr val="black"/>
              </a:solidFill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A2E3A-88F9-4395-99C6-723BB4F0F864}"/>
              </a:ext>
            </a:extLst>
          </p:cNvPr>
          <p:cNvSpPr txBox="1"/>
          <p:nvPr/>
        </p:nvSpPr>
        <p:spPr>
          <a:xfrm>
            <a:off x="6264188" y="699542"/>
            <a:ext cx="576064" cy="41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8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13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18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24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28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31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34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38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42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ea typeface="나눔바른고딕" panose="020B0603020101020101"/>
                <a:cs typeface="Times New Roman" panose="02020603050405020304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62683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34481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18.1</a:t>
            </a:r>
            <a:r>
              <a:rPr lang="ko-KR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Language Models </a:t>
            </a:r>
          </a:p>
        </p:txBody>
      </p:sp>
    </p:spTree>
    <p:extLst>
      <p:ext uri="{BB962C8B-B14F-4D97-AF65-F5344CB8AC3E}">
        <p14:creationId xmlns:p14="http://schemas.microsoft.com/office/powerpoint/2010/main" val="152346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 w="381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/>
        </a:defPPr>
      </a:lstStyle>
    </a:sp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55111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HY견고딕" pitchFamily="18" charset="-127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24294</TotalTime>
  <Words>3053</Words>
  <Application>Microsoft Macintosh PowerPoint</Application>
  <PresentationFormat>화면 슬라이드 쇼(16:9)</PresentationFormat>
  <Paragraphs>382</Paragraphs>
  <Slides>52</Slides>
  <Notes>1</Notes>
  <HiddenSlides>0</HiddenSlides>
  <MMClips>2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HY견고딕</vt:lpstr>
      <vt:lpstr>나눔바른고딕</vt:lpstr>
      <vt:lpstr>맑은 고딕</vt:lpstr>
      <vt:lpstr>맑은 고딕</vt:lpstr>
      <vt:lpstr>Arial</vt:lpstr>
      <vt:lpstr>Cambria Math</vt:lpstr>
      <vt:lpstr>Times New Roman</vt:lpstr>
      <vt:lpstr>Wingdings</vt:lpstr>
      <vt:lpstr>Office 테마</vt:lpstr>
      <vt:lpstr>수식</vt:lpstr>
      <vt:lpstr>Equation</vt:lpstr>
      <vt:lpstr>PowerPoint 프레젠테이션</vt:lpstr>
      <vt:lpstr>PowerPoint 프레젠테이션</vt:lpstr>
      <vt:lpstr>Introduction: Language</vt:lpstr>
      <vt:lpstr>Language Understanding &amp; Conversation</vt:lpstr>
      <vt:lpstr>Language Models</vt:lpstr>
      <vt:lpstr>Probabilistic Context-Free Grammar (PCFG)</vt:lpstr>
      <vt:lpstr>Sequence-to-Sequence Models</vt:lpstr>
      <vt:lpstr>Outline (Lecture 18)</vt:lpstr>
      <vt:lpstr>PowerPoint 프레젠테이션</vt:lpstr>
      <vt:lpstr>18.1 Language Models (1/4)</vt:lpstr>
      <vt:lpstr>18.1 Language Models (2/4)</vt:lpstr>
      <vt:lpstr>18.1 Language Models (3/4)</vt:lpstr>
      <vt:lpstr>18.1 Language Models (4/4)</vt:lpstr>
      <vt:lpstr>PowerPoint 프레젠테이션</vt:lpstr>
      <vt:lpstr>18.2 Grammar (1/4)</vt:lpstr>
      <vt:lpstr>18.2 Grammar (2/4)</vt:lpstr>
      <vt:lpstr>18.2 Grammar (3/4)</vt:lpstr>
      <vt:lpstr>18.2 Grammar (4/4)</vt:lpstr>
      <vt:lpstr>PowerPoint 프레젠테이션</vt:lpstr>
      <vt:lpstr>18.3 Parsing (1/1)</vt:lpstr>
      <vt:lpstr>PowerPoint 프레젠테이션</vt:lpstr>
      <vt:lpstr>18.4 Augmented Grammars (1/3)</vt:lpstr>
      <vt:lpstr>18.4 Augmented Grammars (2/3)</vt:lpstr>
      <vt:lpstr>18.4 Augmented Grammars (3/3)</vt:lpstr>
      <vt:lpstr>PowerPoint 프레젠테이션</vt:lpstr>
      <vt:lpstr>18.5 Complications of Real Natural Language (1/3)</vt:lpstr>
      <vt:lpstr>18.5 Complications of Real Natural Language (2/3)</vt:lpstr>
      <vt:lpstr>18.5 Complications of Real Natural Language (3/3)</vt:lpstr>
      <vt:lpstr>PowerPoint 프레젠테이션</vt:lpstr>
      <vt:lpstr>18.6 Word Embeddings (1/2)</vt:lpstr>
      <vt:lpstr>18.6 Word Embeddings (2/2)</vt:lpstr>
      <vt:lpstr>PowerPoint 프레젠테이션</vt:lpstr>
      <vt:lpstr>18.7 Recurrent Neural Networks for NLP (1/2)</vt:lpstr>
      <vt:lpstr>18.7 Recurrent Neural Networks for NLP (2/2)</vt:lpstr>
      <vt:lpstr>PowerPoint 프레젠테이션</vt:lpstr>
      <vt:lpstr>18.8 Sequence-to-Sequence Models (1/3)</vt:lpstr>
      <vt:lpstr>18.8 Sequence-to-Sequence Models (2/3)</vt:lpstr>
      <vt:lpstr>18.8 Sequence-to-Sequence Models (3/3)</vt:lpstr>
      <vt:lpstr>PowerPoint 프레젠테이션</vt:lpstr>
      <vt:lpstr>18.9 The Transformer Architecture (1/3)</vt:lpstr>
      <vt:lpstr>18.9 The Transformer Architecture (2/3)</vt:lpstr>
      <vt:lpstr>18.9 The Transformer Architecture (3/3)</vt:lpstr>
      <vt:lpstr>PowerPoint 프레젠테이션</vt:lpstr>
      <vt:lpstr>18.10 Natural Language Tasks (1/8)</vt:lpstr>
      <vt:lpstr>18.10 Natural Language Tasks (2/8)</vt:lpstr>
      <vt:lpstr>18.10 Natural Language Tasks (3/8)</vt:lpstr>
      <vt:lpstr>18.10 Natural Language Tasks (4/8)</vt:lpstr>
      <vt:lpstr>18.10 Natural Language Tasks (5/8)</vt:lpstr>
      <vt:lpstr>18.10 Natural Language Tasks (6/8)</vt:lpstr>
      <vt:lpstr>18.10 Natural Language Tasks (7/8)</vt:lpstr>
      <vt:lpstr>18.10 Natural Language Tasks (8/8)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EURI</dc:creator>
  <cp:lastModifiedBy>Microsoft Office User</cp:lastModifiedBy>
  <cp:revision>2352</cp:revision>
  <cp:lastPrinted>2015-05-26T08:02:34Z</cp:lastPrinted>
  <dcterms:created xsi:type="dcterms:W3CDTF">2012-06-20T06:21:11Z</dcterms:created>
  <dcterms:modified xsi:type="dcterms:W3CDTF">2022-06-06T07:23:06Z</dcterms:modified>
</cp:coreProperties>
</file>